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69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70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remio@mundopm.com.br" TargetMode="External"/><Relationship Id="rId5" Type="http://schemas.openxmlformats.org/officeDocument/2006/relationships/hyperlink" Target="https://projectdesignmanagement.com.br/wp-content/uploads/2024/07/TemplateApresentacao_ProjetoAno_2024.pptx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rojectdesignmanagement.com.br/wp-content/uploads/2021/07/NormasElegibilidade_PremioProjetoAno_2021.pdf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remio@mundopm.com.br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5976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1" name="Shape 0">
            <a:extLst>
              <a:ext uri="{FF2B5EF4-FFF2-40B4-BE49-F238E27FC236}">
                <a16:creationId xmlns:a16="http://schemas.microsoft.com/office/drawing/2014/main" id="{CB82AF35-2000-6F02-4A32-69F81AC19827}"/>
              </a:ext>
            </a:extLst>
          </p:cNvPr>
          <p:cNvSpPr/>
          <p:nvPr/>
        </p:nvSpPr>
        <p:spPr>
          <a:xfrm>
            <a:off x="-1" y="1278709"/>
            <a:ext cx="14630401" cy="6040323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8709"/>
            <a:ext cx="4026883" cy="604032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185025" y="2035969"/>
            <a:ext cx="7415927" cy="18926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452"/>
              </a:lnSpc>
              <a:buNone/>
            </a:pPr>
            <a:r>
              <a:rPr lang="pt-BR" sz="5962" b="1" noProof="0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Prêmio Projeto &amp; </a:t>
            </a:r>
          </a:p>
          <a:p>
            <a:pPr marL="0" indent="0">
              <a:lnSpc>
                <a:spcPts val="7452"/>
              </a:lnSpc>
              <a:buNone/>
            </a:pPr>
            <a:r>
              <a:rPr lang="pt-BR" sz="5962" b="1" noProof="0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VMO do Ano 2026</a:t>
            </a:r>
            <a:endParaRPr lang="pt-BR" sz="5962" noProof="0" dirty="0"/>
          </a:p>
        </p:txBody>
      </p:sp>
      <p:sp>
        <p:nvSpPr>
          <p:cNvPr id="6" name="Text 2"/>
          <p:cNvSpPr/>
          <p:nvPr/>
        </p:nvSpPr>
        <p:spPr>
          <a:xfrm>
            <a:off x="5185025" y="4298871"/>
            <a:ext cx="7415927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 Prêmio Projeto &amp; VMO do Ano 2026 é uma premiação nacional que reconhece organizações e profissionais que investem na gestão de projetos com foco na entrega de valor para obter sucesso nas suas iniciativas, inovações e negócios.</a:t>
            </a:r>
            <a:endParaRPr lang="pt-BR" sz="1944" noProof="0" dirty="0"/>
          </a:p>
        </p:txBody>
      </p:sp>
      <p:sp>
        <p:nvSpPr>
          <p:cNvPr id="8" name="Text 4"/>
          <p:cNvSpPr/>
          <p:nvPr/>
        </p:nvSpPr>
        <p:spPr>
          <a:xfrm>
            <a:off x="6492359" y="5928836"/>
            <a:ext cx="111085" cy="97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68"/>
              </a:lnSpc>
              <a:buNone/>
            </a:pPr>
            <a:r>
              <a:rPr lang="pt-BR" sz="768" noProof="0" dirty="0">
                <a:solidFill>
                  <a:srgbClr val="3C3838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ZS</a:t>
            </a:r>
            <a:endParaRPr lang="pt-BR" sz="768" noProof="0" dirty="0"/>
          </a:p>
        </p:txBody>
      </p:sp>
      <p:sp>
        <p:nvSpPr>
          <p:cNvPr id="9" name="Text 5"/>
          <p:cNvSpPr/>
          <p:nvPr/>
        </p:nvSpPr>
        <p:spPr>
          <a:xfrm>
            <a:off x="5185025" y="6175057"/>
            <a:ext cx="5329260" cy="431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02"/>
              </a:lnSpc>
              <a:buNone/>
            </a:pPr>
            <a:r>
              <a:rPr lang="pt-BR" sz="2430" b="1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ProjectDesignManagement.com.br</a:t>
            </a:r>
            <a:endParaRPr lang="pt-BR" sz="2430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565488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/>
          <p:cNvSpPr/>
          <p:nvPr/>
        </p:nvSpPr>
        <p:spPr>
          <a:xfrm>
            <a:off x="1321356" y="593606"/>
            <a:ext cx="6062305" cy="6858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pt-BR" sz="4320" b="1" noProof="0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Etapas de Avaliações</a:t>
            </a:r>
            <a:endParaRPr lang="pt-BR" sz="4320" noProof="0" dirty="0"/>
          </a:p>
        </p:txBody>
      </p:sp>
      <p:sp>
        <p:nvSpPr>
          <p:cNvPr id="5" name="Text 2"/>
          <p:cNvSpPr/>
          <p:nvPr/>
        </p:nvSpPr>
        <p:spPr>
          <a:xfrm>
            <a:off x="1321356" y="1669406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pt-BR" sz="2160" b="1" noProof="0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Etapa Eliminatória</a:t>
            </a:r>
            <a:endParaRPr lang="pt-BR" sz="2160" noProof="0" dirty="0"/>
          </a:p>
        </p:txBody>
      </p:sp>
      <p:sp>
        <p:nvSpPr>
          <p:cNvPr id="6" name="Text 3"/>
          <p:cNvSpPr/>
          <p:nvPr/>
        </p:nvSpPr>
        <p:spPr>
          <a:xfrm>
            <a:off x="1321356" y="2253146"/>
            <a:ext cx="3764620" cy="53070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Um encontro online </a:t>
            </a:r>
            <a:r>
              <a:rPr lang="pt-BR" sz="1944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previamente agendado para a apresentação do trabalho, do projeto ou do</a:t>
            </a: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VMO.</a:t>
            </a:r>
          </a:p>
          <a:p>
            <a:pPr marL="0" indent="0">
              <a:lnSpc>
                <a:spcPts val="3110"/>
              </a:lnSpc>
              <a:buNone/>
            </a:pP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(Uso de </a:t>
            </a:r>
            <a:r>
              <a:rPr lang="pt-BR" sz="1944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pptx</a:t>
            </a: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+ vídeo)</a:t>
            </a:r>
          </a:p>
          <a:p>
            <a:pPr marL="0" indent="0">
              <a:lnSpc>
                <a:spcPts val="3110"/>
              </a:lnSpc>
              <a:buNone/>
            </a:pPr>
            <a:endParaRPr lang="pt-BR" sz="1944" noProof="0" dirty="0">
              <a:solidFill>
                <a:srgbClr val="E0E4E6"/>
              </a:solidFill>
              <a:latin typeface="Barlow" pitchFamily="34" charset="0"/>
              <a:ea typeface="Barlow" pitchFamily="34" charset="-122"/>
              <a:cs typeface="Barlow" pitchFamily="34" charset="-120"/>
            </a:endParaRPr>
          </a:p>
          <a:p>
            <a:pPr marL="0" indent="0">
              <a:lnSpc>
                <a:spcPts val="3110"/>
              </a:lnSpc>
              <a:buNone/>
            </a:pPr>
            <a:r>
              <a:rPr lang="pt-BR" sz="1944" b="1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Apresentador:</a:t>
            </a: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GP e/ou responsável pela empresa. (m</a:t>
            </a:r>
            <a:r>
              <a:rPr lang="en-US" sz="1944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áx</a:t>
            </a:r>
            <a:r>
              <a:rPr lang="en-US" sz="1944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 02 pessoas</a:t>
            </a: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)</a:t>
            </a:r>
          </a:p>
          <a:p>
            <a:pPr marL="0" indent="0">
              <a:lnSpc>
                <a:spcPts val="3110"/>
              </a:lnSpc>
              <a:buNone/>
            </a:pPr>
            <a:endParaRPr lang="pt-BR" sz="1944" b="1" noProof="0" dirty="0">
              <a:solidFill>
                <a:srgbClr val="E0E4E6"/>
              </a:solidFill>
              <a:latin typeface="Barlow" pitchFamily="34" charset="0"/>
            </a:endParaRPr>
          </a:p>
          <a:p>
            <a:pPr marL="0" indent="0">
              <a:lnSpc>
                <a:spcPts val="3110"/>
              </a:lnSpc>
              <a:buNone/>
            </a:pPr>
            <a:r>
              <a:rPr lang="pt-BR" sz="1944" b="1" noProof="0" dirty="0">
                <a:solidFill>
                  <a:srgbClr val="E0E4E6"/>
                </a:solidFill>
                <a:latin typeface="Barlow" pitchFamily="34" charset="0"/>
              </a:rPr>
              <a:t>Data: 30/Setembro</a:t>
            </a:r>
          </a:p>
          <a:p>
            <a:pPr marL="0" indent="0">
              <a:lnSpc>
                <a:spcPts val="3110"/>
              </a:lnSpc>
              <a:buNone/>
            </a:pP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</a:rPr>
              <a:t>Horário: agenda será enviada</a:t>
            </a:r>
          </a:p>
          <a:p>
            <a:pPr marL="0" indent="0">
              <a:lnSpc>
                <a:spcPts val="3110"/>
              </a:lnSpc>
              <a:buNone/>
            </a:pPr>
            <a:r>
              <a:rPr lang="pt-BR" sz="1944" dirty="0">
                <a:solidFill>
                  <a:srgbClr val="E0E4E6"/>
                </a:solidFill>
                <a:latin typeface="Barlow" pitchFamily="34" charset="0"/>
              </a:rPr>
              <a:t>Tempo: 10 min. + 05 p/ perguntas</a:t>
            </a:r>
            <a:endParaRPr lang="pt-BR" sz="1944" noProof="0" dirty="0"/>
          </a:p>
        </p:txBody>
      </p:sp>
      <p:sp>
        <p:nvSpPr>
          <p:cNvPr id="7" name="Text 4"/>
          <p:cNvSpPr/>
          <p:nvPr/>
        </p:nvSpPr>
        <p:spPr>
          <a:xfrm>
            <a:off x="5525095" y="1722908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pt-BR" sz="2160" b="1" noProof="0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Etapa Benchmarking</a:t>
            </a:r>
            <a:endParaRPr lang="pt-BR" sz="2160" noProof="0" dirty="0"/>
          </a:p>
        </p:txBody>
      </p:sp>
      <p:sp>
        <p:nvSpPr>
          <p:cNvPr id="8" name="Text 5"/>
          <p:cNvSpPr/>
          <p:nvPr/>
        </p:nvSpPr>
        <p:spPr>
          <a:xfrm>
            <a:off x="5525095" y="2229234"/>
            <a:ext cx="3593902" cy="49604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Entrevista e debate online entre candidatos </a:t>
            </a:r>
            <a:r>
              <a:rPr lang="pt-BR" sz="1944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para demonstração das práticas aplicadas, da dinâmica de trabalho, da maturidade, da efetividade e da</a:t>
            </a: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entrega</a:t>
            </a:r>
            <a:r>
              <a:rPr lang="pt-BR" sz="1944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de valor</a:t>
            </a: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</a:p>
          <a:p>
            <a:pPr marL="0" indent="0">
              <a:lnSpc>
                <a:spcPts val="3110"/>
              </a:lnSpc>
              <a:buNone/>
            </a:pPr>
            <a:endParaRPr lang="pt-BR" sz="1944" b="1" noProof="0" dirty="0">
              <a:solidFill>
                <a:srgbClr val="E0E4E6"/>
              </a:solidFill>
              <a:latin typeface="Barlow" pitchFamily="34" charset="0"/>
            </a:endParaRPr>
          </a:p>
          <a:p>
            <a:pPr marL="0" indent="0">
              <a:lnSpc>
                <a:spcPts val="3110"/>
              </a:lnSpc>
              <a:buNone/>
            </a:pPr>
            <a:r>
              <a:rPr lang="pt-BR" sz="1944" b="1" noProof="0" dirty="0">
                <a:solidFill>
                  <a:srgbClr val="E0E4E6"/>
                </a:solidFill>
                <a:latin typeface="Barlow" pitchFamily="34" charset="0"/>
              </a:rPr>
              <a:t>Data</a:t>
            </a: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</a:rPr>
              <a:t>: </a:t>
            </a:r>
            <a:r>
              <a:rPr lang="pt-BR" sz="1944" b="1" noProof="0" dirty="0">
                <a:solidFill>
                  <a:srgbClr val="E0E4E6"/>
                </a:solidFill>
                <a:latin typeface="Barlow" pitchFamily="34" charset="0"/>
              </a:rPr>
              <a:t>14/Outubro</a:t>
            </a:r>
          </a:p>
          <a:p>
            <a:pPr>
              <a:lnSpc>
                <a:spcPts val="3110"/>
              </a:lnSpc>
            </a:pPr>
            <a:r>
              <a:rPr lang="pt-BR" sz="1944" dirty="0">
                <a:solidFill>
                  <a:srgbClr val="E0E4E6"/>
                </a:solidFill>
                <a:latin typeface="Barlow" pitchFamily="34" charset="0"/>
              </a:rPr>
              <a:t>Tempo: 30 min.  p/ candidato </a:t>
            </a:r>
            <a:endParaRPr lang="pt-BR" sz="1944" noProof="0" dirty="0"/>
          </a:p>
          <a:p>
            <a:pPr marL="0" indent="0">
              <a:lnSpc>
                <a:spcPts val="3110"/>
              </a:lnSpc>
              <a:buNone/>
            </a:pPr>
            <a:endParaRPr lang="pt-BR" sz="1944" b="1" noProof="0" dirty="0">
              <a:solidFill>
                <a:srgbClr val="E0E4E6"/>
              </a:solidFill>
              <a:latin typeface="Barlow" pitchFamily="34" charset="0"/>
            </a:endParaRPr>
          </a:p>
          <a:p>
            <a:pPr marL="0" indent="0">
              <a:lnSpc>
                <a:spcPts val="3110"/>
              </a:lnSpc>
              <a:buNone/>
            </a:pPr>
            <a:r>
              <a:rPr lang="pt-BR" sz="1944" b="1" noProof="0" dirty="0">
                <a:solidFill>
                  <a:srgbClr val="E0E4E6"/>
                </a:solidFill>
                <a:latin typeface="Barlow" pitchFamily="34" charset="0"/>
              </a:rPr>
              <a:t>Material extra:</a:t>
            </a:r>
          </a:p>
          <a:p>
            <a:pPr marL="0" indent="0">
              <a:lnSpc>
                <a:spcPts val="3110"/>
              </a:lnSpc>
              <a:buNone/>
            </a:pP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</a:rPr>
              <a:t>Demo de software.</a:t>
            </a:r>
            <a:endParaRPr lang="pt-BR" sz="1944" noProof="0" dirty="0"/>
          </a:p>
        </p:txBody>
      </p:sp>
      <p:sp>
        <p:nvSpPr>
          <p:cNvPr id="9" name="Text 6"/>
          <p:cNvSpPr/>
          <p:nvPr/>
        </p:nvSpPr>
        <p:spPr>
          <a:xfrm>
            <a:off x="9728834" y="1733219"/>
            <a:ext cx="3053596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pt-BR" sz="2160" b="1" noProof="0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Etapa Final e Premiação</a:t>
            </a:r>
            <a:endParaRPr lang="pt-BR" sz="2160" noProof="0" dirty="0"/>
          </a:p>
        </p:txBody>
      </p:sp>
      <p:sp>
        <p:nvSpPr>
          <p:cNvPr id="10" name="Text 7"/>
          <p:cNvSpPr/>
          <p:nvPr/>
        </p:nvSpPr>
        <p:spPr>
          <a:xfrm>
            <a:off x="9728835" y="2253146"/>
            <a:ext cx="3593902" cy="51098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Evento presencial, os três candidatos finalistas deverão fazer uma apresentação ao público convidado do evento e aos </a:t>
            </a:r>
            <a:r>
              <a:rPr lang="en-US" sz="1944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membros</a:t>
            </a:r>
            <a:r>
              <a:rPr lang="en-US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do </a:t>
            </a:r>
            <a:r>
              <a:rPr lang="en-US" sz="1944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comitê</a:t>
            </a:r>
            <a:r>
              <a:rPr lang="en-US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de avaliação. O </a:t>
            </a:r>
            <a:r>
              <a:rPr lang="en-US" sz="1944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vencedor</a:t>
            </a:r>
            <a:r>
              <a:rPr lang="en-US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de </a:t>
            </a:r>
            <a:r>
              <a:rPr lang="en-US" sz="1944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cada</a:t>
            </a:r>
            <a:r>
              <a:rPr lang="en-US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categoria será </a:t>
            </a:r>
            <a:r>
              <a:rPr lang="en-US" sz="1944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eleito</a:t>
            </a:r>
            <a:r>
              <a:rPr lang="en-US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944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neste</a:t>
            </a:r>
            <a:r>
              <a:rPr lang="en-US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944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encontro</a:t>
            </a:r>
            <a:r>
              <a:rPr lang="en-US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  <a:r>
              <a:rPr lang="pt-BR" sz="1944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(</a:t>
            </a: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</a:rPr>
              <a:t>Votação final).</a:t>
            </a:r>
          </a:p>
          <a:p>
            <a:pPr marL="0" indent="0">
              <a:lnSpc>
                <a:spcPts val="3110"/>
              </a:lnSpc>
              <a:buNone/>
            </a:pPr>
            <a:endParaRPr lang="pt-BR" sz="1944" b="1" dirty="0">
              <a:solidFill>
                <a:srgbClr val="E0E4E6"/>
              </a:solidFill>
              <a:latin typeface="Barlow" pitchFamily="34" charset="0"/>
            </a:endParaRPr>
          </a:p>
          <a:p>
            <a:pPr marL="0" indent="0">
              <a:lnSpc>
                <a:spcPts val="3110"/>
              </a:lnSpc>
              <a:buNone/>
            </a:pPr>
            <a:r>
              <a:rPr lang="pt-BR" sz="1944" b="1" noProof="0" dirty="0">
                <a:solidFill>
                  <a:srgbClr val="E0E4E6"/>
                </a:solidFill>
                <a:latin typeface="Barlow" pitchFamily="34" charset="0"/>
              </a:rPr>
              <a:t>Data: </a:t>
            </a:r>
            <a:r>
              <a:rPr lang="pt-BR" sz="1944" b="1" dirty="0">
                <a:solidFill>
                  <a:srgbClr val="E0E4E6"/>
                </a:solidFill>
                <a:latin typeface="Barlow" pitchFamily="34" charset="0"/>
              </a:rPr>
              <a:t>25</a:t>
            </a:r>
            <a:r>
              <a:rPr lang="pt-BR" sz="1944" b="1" noProof="0" dirty="0">
                <a:solidFill>
                  <a:srgbClr val="E0E4E6"/>
                </a:solidFill>
                <a:latin typeface="Barlow" pitchFamily="34" charset="0"/>
              </a:rPr>
              <a:t>/Novembro</a:t>
            </a:r>
          </a:p>
          <a:p>
            <a:pPr>
              <a:lnSpc>
                <a:spcPts val="3110"/>
              </a:lnSpc>
            </a:pPr>
            <a:r>
              <a:rPr lang="pt-BR" sz="1944" dirty="0">
                <a:solidFill>
                  <a:srgbClr val="E0E4E6"/>
                </a:solidFill>
                <a:latin typeface="Barlow" pitchFamily="34" charset="0"/>
              </a:rPr>
              <a:t>Tempo: 15 min. p/ candidato</a:t>
            </a:r>
          </a:p>
          <a:p>
            <a:pPr>
              <a:lnSpc>
                <a:spcPts val="3110"/>
              </a:lnSpc>
            </a:pP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</a:rPr>
              <a:t>Evento: 03 horas</a:t>
            </a:r>
          </a:p>
          <a:p>
            <a:pPr>
              <a:lnSpc>
                <a:spcPts val="3110"/>
              </a:lnSpc>
            </a:pPr>
            <a:r>
              <a:rPr lang="pt-BR" sz="1944" dirty="0">
                <a:solidFill>
                  <a:srgbClr val="E0E4E6"/>
                </a:solidFill>
                <a:latin typeface="Barlow" pitchFamily="34" charset="0"/>
              </a:rPr>
              <a:t>Local: São Paulo/SP</a:t>
            </a:r>
            <a:endParaRPr lang="pt-BR" sz="1944" noProof="0" dirty="0"/>
          </a:p>
          <a:p>
            <a:pPr marL="0" indent="0">
              <a:lnSpc>
                <a:spcPts val="3110"/>
              </a:lnSpc>
              <a:buNone/>
            </a:pPr>
            <a:endParaRPr lang="pt-BR" sz="1944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with a trophy and a gold medal&#10;&#10;Description automatically generated with medium confidence">
            <a:extLst>
              <a:ext uri="{FF2B5EF4-FFF2-40B4-BE49-F238E27FC236}">
                <a16:creationId xmlns:a16="http://schemas.microsoft.com/office/drawing/2014/main" id="{22EAA76B-BB19-B117-BD6A-D73BCBE57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14401800" cy="8229600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7D79E9B3-8BA5-6658-A1F8-3A28186B27D6}"/>
              </a:ext>
            </a:extLst>
          </p:cNvPr>
          <p:cNvSpPr/>
          <p:nvPr/>
        </p:nvSpPr>
        <p:spPr>
          <a:xfrm>
            <a:off x="595094" y="5119829"/>
            <a:ext cx="10114741" cy="26256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pt-BR" sz="5962" b="1" noProof="0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Duvidas?</a:t>
            </a:r>
          </a:p>
          <a:p>
            <a:pPr marL="0" indent="0">
              <a:buNone/>
            </a:pPr>
            <a:r>
              <a:rPr lang="pt-BR" sz="3600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</a:rPr>
              <a:t>Visite nosso site!</a:t>
            </a:r>
          </a:p>
          <a:p>
            <a:pPr marL="0" indent="0">
              <a:buNone/>
            </a:pPr>
            <a:r>
              <a:rPr lang="pt-BR" sz="3600" noProof="0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</a:rPr>
              <a:t>projectdesignmanagement.com.br</a:t>
            </a:r>
            <a:endParaRPr lang="pt-BR" sz="3600" noProof="0" dirty="0"/>
          </a:p>
        </p:txBody>
      </p:sp>
    </p:spTree>
    <p:extLst>
      <p:ext uri="{BB962C8B-B14F-4D97-AF65-F5344CB8AC3E}">
        <p14:creationId xmlns:p14="http://schemas.microsoft.com/office/powerpoint/2010/main" val="171737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34457" y="955000"/>
            <a:ext cx="4843582" cy="5143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050"/>
              </a:lnSpc>
              <a:buNone/>
            </a:pPr>
            <a:r>
              <a:rPr lang="pt-BR" sz="3240" b="1" noProof="0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Categorias da Premiação</a:t>
            </a:r>
            <a:endParaRPr lang="pt-BR" sz="3240" noProof="0" dirty="0"/>
          </a:p>
        </p:txBody>
      </p:sp>
      <p:sp>
        <p:nvSpPr>
          <p:cNvPr id="6" name="Shape 2"/>
          <p:cNvSpPr/>
          <p:nvPr/>
        </p:nvSpPr>
        <p:spPr>
          <a:xfrm>
            <a:off x="6134457" y="1955244"/>
            <a:ext cx="416600" cy="416600"/>
          </a:xfrm>
          <a:prstGeom prst="roundRect">
            <a:avLst>
              <a:gd name="adj" fmla="val 66670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7" name="Text 3"/>
          <p:cNvSpPr/>
          <p:nvPr/>
        </p:nvSpPr>
        <p:spPr>
          <a:xfrm>
            <a:off x="6289358" y="2040017"/>
            <a:ext cx="106799" cy="2469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44"/>
              </a:lnSpc>
              <a:buNone/>
            </a:pPr>
            <a:r>
              <a:rPr lang="pt-BR" sz="1944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1</a:t>
            </a:r>
            <a:endParaRPr lang="pt-BR" sz="1944" noProof="0" dirty="0"/>
          </a:p>
        </p:txBody>
      </p:sp>
      <p:sp>
        <p:nvSpPr>
          <p:cNvPr id="8" name="Text 4"/>
          <p:cNvSpPr/>
          <p:nvPr/>
        </p:nvSpPr>
        <p:spPr>
          <a:xfrm>
            <a:off x="6736199" y="1955244"/>
            <a:ext cx="2057400" cy="2571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pt-BR" sz="1620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Projeto Corporativo</a:t>
            </a:r>
            <a:endParaRPr lang="pt-BR" sz="1620" noProof="0" dirty="0"/>
          </a:p>
        </p:txBody>
      </p:sp>
      <p:sp>
        <p:nvSpPr>
          <p:cNvPr id="9" name="Text 5"/>
          <p:cNvSpPr/>
          <p:nvPr/>
        </p:nvSpPr>
        <p:spPr>
          <a:xfrm>
            <a:off x="6736199" y="2323505"/>
            <a:ext cx="7246144" cy="5924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33"/>
              </a:lnSpc>
              <a:buNone/>
            </a:pPr>
            <a:r>
              <a:rPr lang="pt-BR" sz="1458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Elege o melhor projeto corporativo que evidencie resultados práticos e excelência na aplicação de abordagens de gestão de projeto ágil, tradicional ou híbrido.</a:t>
            </a:r>
            <a:endParaRPr lang="pt-BR" sz="1458" noProof="0" dirty="0"/>
          </a:p>
        </p:txBody>
      </p:sp>
      <p:sp>
        <p:nvSpPr>
          <p:cNvPr id="10" name="Shape 6"/>
          <p:cNvSpPr/>
          <p:nvPr/>
        </p:nvSpPr>
        <p:spPr>
          <a:xfrm>
            <a:off x="6134457" y="3309342"/>
            <a:ext cx="416600" cy="416600"/>
          </a:xfrm>
          <a:prstGeom prst="roundRect">
            <a:avLst>
              <a:gd name="adj" fmla="val 66670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1" name="Text 7"/>
          <p:cNvSpPr/>
          <p:nvPr/>
        </p:nvSpPr>
        <p:spPr>
          <a:xfrm>
            <a:off x="6274118" y="3394115"/>
            <a:ext cx="137279" cy="2469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44"/>
              </a:lnSpc>
              <a:buNone/>
            </a:pPr>
            <a:r>
              <a:rPr lang="pt-BR" sz="1944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</a:t>
            </a:r>
            <a:endParaRPr lang="pt-BR" sz="1944" noProof="0" dirty="0"/>
          </a:p>
        </p:txBody>
      </p:sp>
      <p:sp>
        <p:nvSpPr>
          <p:cNvPr id="12" name="Text 8"/>
          <p:cNvSpPr/>
          <p:nvPr/>
        </p:nvSpPr>
        <p:spPr>
          <a:xfrm>
            <a:off x="6736199" y="3309342"/>
            <a:ext cx="2057400" cy="2571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pt-BR" sz="1620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Projeto Inovador</a:t>
            </a:r>
            <a:endParaRPr lang="pt-BR" sz="1620" noProof="0" dirty="0"/>
          </a:p>
        </p:txBody>
      </p:sp>
      <p:sp>
        <p:nvSpPr>
          <p:cNvPr id="13" name="Text 9"/>
          <p:cNvSpPr/>
          <p:nvPr/>
        </p:nvSpPr>
        <p:spPr>
          <a:xfrm>
            <a:off x="6736199" y="3677603"/>
            <a:ext cx="7246144" cy="5924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33"/>
              </a:lnSpc>
              <a:buNone/>
            </a:pPr>
            <a:r>
              <a:rPr lang="pt-BR" sz="1458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Elege o melhor produto, serviço ou práticas de gestão que incorporou inovação via realização de projetos.</a:t>
            </a:r>
            <a:endParaRPr lang="pt-BR" sz="1458" noProof="0" dirty="0"/>
          </a:p>
        </p:txBody>
      </p:sp>
      <p:sp>
        <p:nvSpPr>
          <p:cNvPr id="14" name="Shape 10"/>
          <p:cNvSpPr/>
          <p:nvPr/>
        </p:nvSpPr>
        <p:spPr>
          <a:xfrm>
            <a:off x="6134457" y="4663440"/>
            <a:ext cx="416600" cy="416600"/>
          </a:xfrm>
          <a:prstGeom prst="roundRect">
            <a:avLst>
              <a:gd name="adj" fmla="val 66670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5" name="Text 11"/>
          <p:cNvSpPr/>
          <p:nvPr/>
        </p:nvSpPr>
        <p:spPr>
          <a:xfrm>
            <a:off x="6270427" y="4748213"/>
            <a:ext cx="144542" cy="2469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44"/>
              </a:lnSpc>
              <a:buNone/>
            </a:pPr>
            <a:r>
              <a:rPr lang="pt-BR" sz="1944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</a:t>
            </a:r>
            <a:endParaRPr lang="pt-BR" sz="1944" noProof="0" dirty="0"/>
          </a:p>
        </p:txBody>
      </p:sp>
      <p:sp>
        <p:nvSpPr>
          <p:cNvPr id="16" name="Text 12"/>
          <p:cNvSpPr/>
          <p:nvPr/>
        </p:nvSpPr>
        <p:spPr>
          <a:xfrm>
            <a:off x="6736199" y="4663440"/>
            <a:ext cx="2057400" cy="2571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pt-BR" sz="1620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Projeto Acadêmico</a:t>
            </a:r>
            <a:endParaRPr lang="pt-BR" sz="1620" noProof="0" dirty="0"/>
          </a:p>
        </p:txBody>
      </p:sp>
      <p:sp>
        <p:nvSpPr>
          <p:cNvPr id="17" name="Text 13"/>
          <p:cNvSpPr/>
          <p:nvPr/>
        </p:nvSpPr>
        <p:spPr>
          <a:xfrm>
            <a:off x="6736199" y="5031700"/>
            <a:ext cx="7246144" cy="5924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33"/>
              </a:lnSpc>
              <a:buNone/>
            </a:pPr>
            <a:r>
              <a:rPr lang="pt-BR" sz="1458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Elege o melhor trabalho de pesquisa/estudo em áreas relacionadas a gestão de projetos, programas, portfólios e agilidade.</a:t>
            </a:r>
            <a:endParaRPr lang="pt-BR" sz="1458" noProof="0" dirty="0"/>
          </a:p>
        </p:txBody>
      </p:sp>
      <p:sp>
        <p:nvSpPr>
          <p:cNvPr id="18" name="Shape 14"/>
          <p:cNvSpPr/>
          <p:nvPr/>
        </p:nvSpPr>
        <p:spPr>
          <a:xfrm>
            <a:off x="6134457" y="6017538"/>
            <a:ext cx="416600" cy="416600"/>
          </a:xfrm>
          <a:prstGeom prst="roundRect">
            <a:avLst>
              <a:gd name="adj" fmla="val 66670"/>
            </a:avLst>
          </a:prstGeom>
          <a:solidFill>
            <a:srgbClr val="0A081B"/>
          </a:solidFill>
          <a:ln w="22860">
            <a:solidFill>
              <a:srgbClr val="091231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9" name="Text 15"/>
          <p:cNvSpPr/>
          <p:nvPr/>
        </p:nvSpPr>
        <p:spPr>
          <a:xfrm>
            <a:off x="6273046" y="6102310"/>
            <a:ext cx="139422" cy="2469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44"/>
              </a:lnSpc>
              <a:buNone/>
            </a:pPr>
            <a:r>
              <a:rPr lang="pt-BR" sz="1944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4</a:t>
            </a:r>
            <a:endParaRPr lang="pt-BR" sz="1944" noProof="0" dirty="0"/>
          </a:p>
        </p:txBody>
      </p:sp>
      <p:sp>
        <p:nvSpPr>
          <p:cNvPr id="20" name="Text 16"/>
          <p:cNvSpPr/>
          <p:nvPr/>
        </p:nvSpPr>
        <p:spPr>
          <a:xfrm>
            <a:off x="6736199" y="6017538"/>
            <a:ext cx="2057400" cy="2571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pt-BR" sz="1620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VMO do Ano</a:t>
            </a:r>
            <a:endParaRPr lang="pt-BR" sz="1620" noProof="0" dirty="0"/>
          </a:p>
        </p:txBody>
      </p:sp>
      <p:sp>
        <p:nvSpPr>
          <p:cNvPr id="21" name="Text 17"/>
          <p:cNvSpPr/>
          <p:nvPr/>
        </p:nvSpPr>
        <p:spPr>
          <a:xfrm>
            <a:off x="6736199" y="6385798"/>
            <a:ext cx="7246144" cy="8886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33"/>
              </a:lnSpc>
              <a:buNone/>
            </a:pPr>
            <a:r>
              <a:rPr lang="pt-BR" sz="1458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Elege o melhor </a:t>
            </a:r>
            <a:r>
              <a:rPr lang="pt-BR" sz="1458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Value</a:t>
            </a:r>
            <a:r>
              <a:rPr lang="pt-BR" sz="1458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Management Office, reconhecendo iniciativas com abordagens baseadas em Fluxo, </a:t>
            </a:r>
            <a:r>
              <a:rPr lang="pt-BR" sz="1458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Value-Streams</a:t>
            </a:r>
            <a:r>
              <a:rPr lang="pt-BR" sz="1458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, </a:t>
            </a:r>
            <a:r>
              <a:rPr lang="pt-BR" sz="1458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Value</a:t>
            </a:r>
            <a:r>
              <a:rPr lang="pt-BR" sz="1458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-delivery approach, </a:t>
            </a:r>
            <a:r>
              <a:rPr lang="pt-BR" sz="1458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Customer-centric</a:t>
            </a:r>
            <a:r>
              <a:rPr lang="pt-BR" sz="1458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, Lean portfolio management e Governança baseada em valor.</a:t>
            </a:r>
            <a:endParaRPr lang="pt-BR" sz="1458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64037" y="3191708"/>
            <a:ext cx="5486400" cy="6858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pt-BR" sz="4320" b="1" noProof="0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Público Alvo</a:t>
            </a:r>
            <a:endParaRPr lang="pt-BR" sz="4320" noProof="0" dirty="0"/>
          </a:p>
        </p:txBody>
      </p:sp>
      <p:sp>
        <p:nvSpPr>
          <p:cNvPr id="6" name="Text 2"/>
          <p:cNvSpPr/>
          <p:nvPr/>
        </p:nvSpPr>
        <p:spPr>
          <a:xfrm>
            <a:off x="864037" y="4247793"/>
            <a:ext cx="7415927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Empresas, profissionais e acadêmicos atuantes em práticas de gestão de projetos, programas/portfólio e </a:t>
            </a:r>
            <a:r>
              <a:rPr lang="pt-BR" sz="1944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Value</a:t>
            </a: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Management.</a:t>
            </a:r>
            <a:endParaRPr lang="pt-BR" sz="1944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72355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74594" y="1160502"/>
            <a:ext cx="5004435" cy="6254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26"/>
              </a:lnSpc>
              <a:buNone/>
            </a:pPr>
            <a:r>
              <a:rPr lang="pt-BR" sz="3941" b="1" noProof="0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Inscrições Abertas – Como Aplicar</a:t>
            </a:r>
            <a:endParaRPr lang="pt-BR" sz="3941" noProof="0" dirty="0"/>
          </a:p>
        </p:txBody>
      </p:sp>
      <p:sp>
        <p:nvSpPr>
          <p:cNvPr id="6" name="Shape 2"/>
          <p:cNvSpPr/>
          <p:nvPr/>
        </p:nvSpPr>
        <p:spPr>
          <a:xfrm>
            <a:off x="6597134" y="2123718"/>
            <a:ext cx="30480" cy="4945380"/>
          </a:xfrm>
          <a:prstGeom prst="roundRect">
            <a:avLst>
              <a:gd name="adj" fmla="val 1108278"/>
            </a:avLst>
          </a:prstGeom>
          <a:solidFill>
            <a:srgbClr val="FFFFFF">
              <a:alpha val="24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7" name="Shape 3"/>
          <p:cNvSpPr/>
          <p:nvPr/>
        </p:nvSpPr>
        <p:spPr>
          <a:xfrm>
            <a:off x="6835200" y="2614970"/>
            <a:ext cx="788194" cy="30480"/>
          </a:xfrm>
          <a:prstGeom prst="roundRect">
            <a:avLst>
              <a:gd name="adj" fmla="val 1108278"/>
            </a:avLst>
          </a:prstGeom>
          <a:solidFill>
            <a:srgbClr val="16FFBB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8" name="Shape 4"/>
          <p:cNvSpPr/>
          <p:nvPr/>
        </p:nvSpPr>
        <p:spPr>
          <a:xfrm>
            <a:off x="6359069" y="2376964"/>
            <a:ext cx="506611" cy="506611"/>
          </a:xfrm>
          <a:prstGeom prst="roundRect">
            <a:avLst>
              <a:gd name="adj" fmla="val 66679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" name="Text 5"/>
          <p:cNvSpPr/>
          <p:nvPr/>
        </p:nvSpPr>
        <p:spPr>
          <a:xfrm>
            <a:off x="6547425" y="2480072"/>
            <a:ext cx="129897" cy="3002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64"/>
              </a:lnSpc>
              <a:buNone/>
            </a:pPr>
            <a:r>
              <a:rPr lang="pt-BR" sz="2364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1</a:t>
            </a:r>
            <a:endParaRPr lang="pt-BR" sz="2364" noProof="0" dirty="0"/>
          </a:p>
        </p:txBody>
      </p:sp>
      <p:sp>
        <p:nvSpPr>
          <p:cNvPr id="10" name="Text 6"/>
          <p:cNvSpPr/>
          <p:nvPr/>
        </p:nvSpPr>
        <p:spPr>
          <a:xfrm>
            <a:off x="7806512" y="3899092"/>
            <a:ext cx="2765584" cy="312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63"/>
              </a:lnSpc>
              <a:buNone/>
            </a:pPr>
            <a:r>
              <a:rPr lang="pt-BR" sz="1970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Preencher Informações</a:t>
            </a:r>
            <a:endParaRPr lang="pt-BR" sz="1970" noProof="0" dirty="0"/>
          </a:p>
        </p:txBody>
      </p:sp>
      <p:sp>
        <p:nvSpPr>
          <p:cNvPr id="11" name="Text 7"/>
          <p:cNvSpPr/>
          <p:nvPr/>
        </p:nvSpPr>
        <p:spPr>
          <a:xfrm>
            <a:off x="7806512" y="4346886"/>
            <a:ext cx="5991225" cy="12553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37"/>
              </a:lnSpc>
              <a:buNone/>
            </a:pPr>
            <a:r>
              <a:rPr lang="pt-BR" sz="1773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Complete as informações requeridas no </a:t>
            </a:r>
            <a:r>
              <a:rPr lang="pt-BR" sz="1773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template</a:t>
            </a:r>
            <a:r>
              <a:rPr lang="pt-BR" sz="1773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com os dados do seu projeto, e renomeie o arquivo com o nome da sua empresa e a categoria que est</a:t>
            </a:r>
            <a:r>
              <a:rPr lang="en-US" sz="1773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á </a:t>
            </a:r>
            <a:r>
              <a:rPr lang="en-US" sz="1773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participando</a:t>
            </a:r>
            <a:r>
              <a:rPr lang="pt-BR" sz="1773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  <a:endParaRPr lang="pt-BR" sz="1773" noProof="0" dirty="0"/>
          </a:p>
        </p:txBody>
      </p:sp>
      <p:sp>
        <p:nvSpPr>
          <p:cNvPr id="12" name="Shape 8"/>
          <p:cNvSpPr/>
          <p:nvPr/>
        </p:nvSpPr>
        <p:spPr>
          <a:xfrm>
            <a:off x="6835200" y="4141784"/>
            <a:ext cx="788194" cy="30480"/>
          </a:xfrm>
          <a:prstGeom prst="roundRect">
            <a:avLst>
              <a:gd name="adj" fmla="val 1108278"/>
            </a:avLst>
          </a:prstGeom>
          <a:solidFill>
            <a:srgbClr val="29DDD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3" name="Shape 9"/>
          <p:cNvSpPr/>
          <p:nvPr/>
        </p:nvSpPr>
        <p:spPr>
          <a:xfrm>
            <a:off x="6359069" y="3903779"/>
            <a:ext cx="506611" cy="506611"/>
          </a:xfrm>
          <a:prstGeom prst="roundRect">
            <a:avLst>
              <a:gd name="adj" fmla="val 66679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4" name="Text 10"/>
          <p:cNvSpPr/>
          <p:nvPr/>
        </p:nvSpPr>
        <p:spPr>
          <a:xfrm>
            <a:off x="6528852" y="4006887"/>
            <a:ext cx="166926" cy="3002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64"/>
              </a:lnSpc>
              <a:buNone/>
            </a:pPr>
            <a:r>
              <a:rPr lang="pt-BR" sz="2364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</a:t>
            </a:r>
            <a:endParaRPr lang="pt-BR" sz="2364" noProof="0" dirty="0"/>
          </a:p>
        </p:txBody>
      </p:sp>
      <p:sp>
        <p:nvSpPr>
          <p:cNvPr id="15" name="Text 11"/>
          <p:cNvSpPr/>
          <p:nvPr/>
        </p:nvSpPr>
        <p:spPr>
          <a:xfrm>
            <a:off x="7724655" y="2146476"/>
            <a:ext cx="3554374" cy="312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63"/>
              </a:lnSpc>
              <a:buNone/>
            </a:pPr>
            <a:r>
              <a:rPr lang="pt-BR" sz="1970" b="1" noProof="0" dirty="0" err="1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Template</a:t>
            </a:r>
            <a:r>
              <a:rPr lang="pt-BR" sz="1970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 de Inscrição</a:t>
            </a:r>
            <a:endParaRPr lang="pt-BR" sz="1970" noProof="0" dirty="0"/>
          </a:p>
        </p:txBody>
      </p:sp>
      <p:sp>
        <p:nvSpPr>
          <p:cNvPr id="16" name="Text 12"/>
          <p:cNvSpPr/>
          <p:nvPr/>
        </p:nvSpPr>
        <p:spPr>
          <a:xfrm>
            <a:off x="7724655" y="2594269"/>
            <a:ext cx="5991225" cy="10214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37"/>
              </a:lnSpc>
              <a:buNone/>
            </a:pPr>
            <a:r>
              <a:rPr lang="pt-BR" sz="1773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Baixar o </a:t>
            </a:r>
            <a:r>
              <a:rPr lang="pt-BR" sz="1773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template</a:t>
            </a:r>
            <a:r>
              <a:rPr lang="pt-BR" sz="1773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(arquivo PPTX) no site da revista</a:t>
            </a:r>
          </a:p>
          <a:p>
            <a:pPr marL="0" indent="0" algn="l">
              <a:lnSpc>
                <a:spcPts val="2837"/>
              </a:lnSpc>
              <a:buNone/>
            </a:pPr>
            <a:r>
              <a:rPr lang="pt-BR" sz="1773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(Neste </a:t>
            </a:r>
            <a:r>
              <a:rPr lang="pt-BR" sz="1773" u="sng" noProof="0" dirty="0">
                <a:solidFill>
                  <a:srgbClr val="16FFBB"/>
                </a:solidFill>
                <a:latin typeface="Barlow" pitchFamily="34" charset="0"/>
                <a:ea typeface="Barlow" pitchFamily="34" charset="-122"/>
                <a:cs typeface="Barlow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pt-BR" sz="1773" u="sng" noProof="0" dirty="0">
                <a:solidFill>
                  <a:srgbClr val="16FFBB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– projectdesignmanagement.com.br</a:t>
            </a:r>
            <a:r>
              <a:rPr lang="pt-BR" sz="1773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).</a:t>
            </a:r>
            <a:endParaRPr lang="pt-BR" sz="1773" noProof="0" dirty="0"/>
          </a:p>
        </p:txBody>
      </p:sp>
      <p:sp>
        <p:nvSpPr>
          <p:cNvPr id="17" name="Shape 13"/>
          <p:cNvSpPr/>
          <p:nvPr/>
        </p:nvSpPr>
        <p:spPr>
          <a:xfrm>
            <a:off x="6835200" y="6174370"/>
            <a:ext cx="788194" cy="30480"/>
          </a:xfrm>
          <a:prstGeom prst="roundRect">
            <a:avLst>
              <a:gd name="adj" fmla="val 1108278"/>
            </a:avLst>
          </a:prstGeom>
          <a:solidFill>
            <a:srgbClr val="37A7E7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8" name="Shape 14"/>
          <p:cNvSpPr/>
          <p:nvPr/>
        </p:nvSpPr>
        <p:spPr>
          <a:xfrm>
            <a:off x="6359069" y="5936364"/>
            <a:ext cx="506611" cy="506611"/>
          </a:xfrm>
          <a:prstGeom prst="roundRect">
            <a:avLst>
              <a:gd name="adj" fmla="val 66679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9" name="Text 15"/>
          <p:cNvSpPr/>
          <p:nvPr/>
        </p:nvSpPr>
        <p:spPr>
          <a:xfrm>
            <a:off x="6524446" y="6004255"/>
            <a:ext cx="175855" cy="3002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64"/>
              </a:lnSpc>
              <a:buNone/>
            </a:pPr>
            <a:r>
              <a:rPr lang="pt-BR" sz="2364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</a:t>
            </a:r>
            <a:endParaRPr lang="pt-BR" sz="2364" noProof="0" dirty="0"/>
          </a:p>
        </p:txBody>
      </p:sp>
      <p:sp>
        <p:nvSpPr>
          <p:cNvPr id="20" name="Text 16"/>
          <p:cNvSpPr/>
          <p:nvPr/>
        </p:nvSpPr>
        <p:spPr>
          <a:xfrm>
            <a:off x="7850981" y="5908265"/>
            <a:ext cx="2869287" cy="312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63"/>
              </a:lnSpc>
              <a:buNone/>
            </a:pPr>
            <a:r>
              <a:rPr lang="pt-BR" sz="1970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Submeter o Arquivo</a:t>
            </a:r>
            <a:endParaRPr lang="pt-BR" sz="1970" noProof="0" dirty="0"/>
          </a:p>
        </p:txBody>
      </p:sp>
      <p:sp>
        <p:nvSpPr>
          <p:cNvPr id="21" name="Text 17"/>
          <p:cNvSpPr/>
          <p:nvPr/>
        </p:nvSpPr>
        <p:spPr>
          <a:xfrm>
            <a:off x="7850981" y="6356060"/>
            <a:ext cx="5991225" cy="13715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37"/>
              </a:lnSpc>
              <a:buNone/>
            </a:pPr>
            <a:r>
              <a:rPr lang="pt-BR" sz="1773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Envie o PDF do arquivo por e-mail para </a:t>
            </a:r>
            <a:r>
              <a:rPr lang="pt-BR" sz="1773" u="sng" noProof="0" dirty="0">
                <a:solidFill>
                  <a:srgbClr val="16FFBB"/>
                </a:solidFill>
                <a:latin typeface="Barlow" pitchFamily="34" charset="0"/>
                <a:ea typeface="Barlow" pitchFamily="34" charset="-122"/>
                <a:cs typeface="Barlow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premio@mundopm.com.br</a:t>
            </a:r>
            <a:r>
              <a:rPr lang="pt-BR" sz="1773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e aguarde a confirmação da sua inscrição.</a:t>
            </a:r>
            <a:endParaRPr lang="pt-BR" sz="1773" noProof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0789" y="647938"/>
            <a:ext cx="5234345" cy="6542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52"/>
              </a:lnSpc>
              <a:buNone/>
            </a:pPr>
            <a:r>
              <a:rPr lang="pt-BR" sz="4122" b="1" noProof="0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Etapas da Premiação</a:t>
            </a:r>
            <a:endParaRPr lang="pt-BR" sz="4122" noProof="0" dirty="0"/>
          </a:p>
        </p:txBody>
      </p:sp>
      <p:sp>
        <p:nvSpPr>
          <p:cNvPr id="6" name="Shape 2"/>
          <p:cNvSpPr/>
          <p:nvPr/>
        </p:nvSpPr>
        <p:spPr>
          <a:xfrm>
            <a:off x="6648807" y="1655445"/>
            <a:ext cx="30480" cy="5926217"/>
          </a:xfrm>
          <a:prstGeom prst="roundRect">
            <a:avLst>
              <a:gd name="adj" fmla="val 1159188"/>
            </a:avLst>
          </a:prstGeom>
          <a:solidFill>
            <a:srgbClr val="FFFFFF">
              <a:alpha val="24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7" name="Shape 3"/>
          <p:cNvSpPr/>
          <p:nvPr/>
        </p:nvSpPr>
        <p:spPr>
          <a:xfrm>
            <a:off x="6898541" y="2170033"/>
            <a:ext cx="824389" cy="30480"/>
          </a:xfrm>
          <a:prstGeom prst="roundRect">
            <a:avLst>
              <a:gd name="adj" fmla="val 1159188"/>
            </a:avLst>
          </a:prstGeom>
          <a:solidFill>
            <a:srgbClr val="16FFBB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8" name="Shape 4"/>
          <p:cNvSpPr/>
          <p:nvPr/>
        </p:nvSpPr>
        <p:spPr>
          <a:xfrm>
            <a:off x="6399074" y="1920359"/>
            <a:ext cx="529947" cy="529947"/>
          </a:xfrm>
          <a:prstGeom prst="roundRect">
            <a:avLst>
              <a:gd name="adj" fmla="val 66671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" name="Text 5"/>
          <p:cNvSpPr/>
          <p:nvPr/>
        </p:nvSpPr>
        <p:spPr>
          <a:xfrm>
            <a:off x="6596122" y="2028230"/>
            <a:ext cx="135850" cy="3140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73"/>
              </a:lnSpc>
              <a:buNone/>
            </a:pPr>
            <a:r>
              <a:rPr lang="pt-BR" sz="2473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1</a:t>
            </a:r>
            <a:endParaRPr lang="pt-BR" sz="2473" noProof="0" dirty="0"/>
          </a:p>
        </p:txBody>
      </p:sp>
      <p:sp>
        <p:nvSpPr>
          <p:cNvPr id="10" name="Text 6"/>
          <p:cNvSpPr/>
          <p:nvPr/>
        </p:nvSpPr>
        <p:spPr>
          <a:xfrm>
            <a:off x="7959447" y="1890951"/>
            <a:ext cx="2617113" cy="3270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6"/>
              </a:lnSpc>
              <a:buNone/>
            </a:pPr>
            <a:r>
              <a:rPr lang="pt-BR" sz="2061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Etapa Eliminatória</a:t>
            </a:r>
            <a:endParaRPr lang="pt-BR" sz="2061" noProof="0" dirty="0"/>
          </a:p>
        </p:txBody>
      </p:sp>
      <p:sp>
        <p:nvSpPr>
          <p:cNvPr id="11" name="Text 7"/>
          <p:cNvSpPr/>
          <p:nvPr/>
        </p:nvSpPr>
        <p:spPr>
          <a:xfrm>
            <a:off x="7959447" y="2359343"/>
            <a:ext cx="5846564" cy="7534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68"/>
              </a:lnSpc>
              <a:buNone/>
            </a:pPr>
            <a:r>
              <a:rPr lang="pt-BR" sz="1855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Um encontro online para apresentação dos trabalhos </a:t>
            </a:r>
            <a:r>
              <a:rPr lang="pt-BR" sz="1855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acaêmicos</a:t>
            </a:r>
            <a:r>
              <a:rPr lang="pt-BR" sz="1855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, projetos e </a:t>
            </a:r>
            <a:r>
              <a:rPr lang="pt-BR" sz="1855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VMOs</a:t>
            </a:r>
            <a:r>
              <a:rPr lang="pt-BR" sz="1855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  <a:endParaRPr lang="pt-BR" sz="1855" noProof="0" dirty="0"/>
          </a:p>
        </p:txBody>
      </p:sp>
      <p:sp>
        <p:nvSpPr>
          <p:cNvPr id="12" name="Shape 8"/>
          <p:cNvSpPr/>
          <p:nvPr/>
        </p:nvSpPr>
        <p:spPr>
          <a:xfrm>
            <a:off x="6898541" y="4098369"/>
            <a:ext cx="824389" cy="30480"/>
          </a:xfrm>
          <a:prstGeom prst="roundRect">
            <a:avLst>
              <a:gd name="adj" fmla="val 1159188"/>
            </a:avLst>
          </a:prstGeom>
          <a:solidFill>
            <a:srgbClr val="29DDD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3" name="Shape 9"/>
          <p:cNvSpPr/>
          <p:nvPr/>
        </p:nvSpPr>
        <p:spPr>
          <a:xfrm>
            <a:off x="6399074" y="3848695"/>
            <a:ext cx="529947" cy="529947"/>
          </a:xfrm>
          <a:prstGeom prst="roundRect">
            <a:avLst>
              <a:gd name="adj" fmla="val 66671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4" name="Text 10"/>
          <p:cNvSpPr/>
          <p:nvPr/>
        </p:nvSpPr>
        <p:spPr>
          <a:xfrm>
            <a:off x="6576715" y="3956566"/>
            <a:ext cx="174665" cy="3140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73"/>
              </a:lnSpc>
              <a:buNone/>
            </a:pPr>
            <a:r>
              <a:rPr lang="pt-BR" sz="2473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</a:t>
            </a:r>
            <a:endParaRPr lang="pt-BR" sz="2473" noProof="0" dirty="0"/>
          </a:p>
        </p:txBody>
      </p:sp>
      <p:sp>
        <p:nvSpPr>
          <p:cNvPr id="15" name="Text 11"/>
          <p:cNvSpPr/>
          <p:nvPr/>
        </p:nvSpPr>
        <p:spPr>
          <a:xfrm>
            <a:off x="7959447" y="3819287"/>
            <a:ext cx="2617113" cy="3270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6"/>
              </a:lnSpc>
              <a:buNone/>
            </a:pPr>
            <a:r>
              <a:rPr lang="pt-BR" sz="2061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Etapa Benchmarking</a:t>
            </a:r>
            <a:endParaRPr lang="pt-BR" sz="2061" noProof="0" dirty="0"/>
          </a:p>
        </p:txBody>
      </p:sp>
      <p:sp>
        <p:nvSpPr>
          <p:cNvPr id="16" name="Text 12"/>
          <p:cNvSpPr/>
          <p:nvPr/>
        </p:nvSpPr>
        <p:spPr>
          <a:xfrm>
            <a:off x="7959447" y="4287679"/>
            <a:ext cx="5846564" cy="11301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68"/>
              </a:lnSpc>
              <a:buNone/>
            </a:pPr>
            <a:r>
              <a:rPr lang="pt-BR" sz="1855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Análise sobre as práticas apresentadas</a:t>
            </a:r>
            <a:r>
              <a:rPr lang="pt-BR" sz="1855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com </a:t>
            </a:r>
            <a:r>
              <a:rPr lang="pt-BR" sz="1855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debate entre participantes, objetivando a troca de experiências e identificação de maturidade.</a:t>
            </a:r>
            <a:endParaRPr lang="pt-BR" sz="1855" noProof="0" dirty="0"/>
          </a:p>
        </p:txBody>
      </p:sp>
      <p:sp>
        <p:nvSpPr>
          <p:cNvPr id="17" name="Shape 13"/>
          <p:cNvSpPr/>
          <p:nvPr/>
        </p:nvSpPr>
        <p:spPr>
          <a:xfrm>
            <a:off x="6898541" y="6403419"/>
            <a:ext cx="824389" cy="30480"/>
          </a:xfrm>
          <a:prstGeom prst="roundRect">
            <a:avLst>
              <a:gd name="adj" fmla="val 1159188"/>
            </a:avLst>
          </a:prstGeom>
          <a:solidFill>
            <a:srgbClr val="37A7E7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8" name="Shape 14"/>
          <p:cNvSpPr/>
          <p:nvPr/>
        </p:nvSpPr>
        <p:spPr>
          <a:xfrm>
            <a:off x="6399074" y="6153745"/>
            <a:ext cx="529947" cy="529947"/>
          </a:xfrm>
          <a:prstGeom prst="roundRect">
            <a:avLst>
              <a:gd name="adj" fmla="val 66671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9" name="Text 15"/>
          <p:cNvSpPr/>
          <p:nvPr/>
        </p:nvSpPr>
        <p:spPr>
          <a:xfrm>
            <a:off x="6572071" y="6261616"/>
            <a:ext cx="183833" cy="3140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73"/>
              </a:lnSpc>
              <a:buNone/>
            </a:pPr>
            <a:r>
              <a:rPr lang="pt-BR" sz="2473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</a:t>
            </a:r>
            <a:endParaRPr lang="pt-BR" sz="2473" noProof="0" dirty="0"/>
          </a:p>
        </p:txBody>
      </p:sp>
      <p:sp>
        <p:nvSpPr>
          <p:cNvPr id="20" name="Text 16"/>
          <p:cNvSpPr/>
          <p:nvPr/>
        </p:nvSpPr>
        <p:spPr>
          <a:xfrm>
            <a:off x="7959447" y="6124337"/>
            <a:ext cx="3999471" cy="3270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6"/>
              </a:lnSpc>
              <a:buNone/>
            </a:pPr>
            <a:r>
              <a:rPr lang="pt-BR" sz="2061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Etapa Final com Entrega da Premiação</a:t>
            </a:r>
            <a:endParaRPr lang="pt-BR" sz="2061" noProof="0" dirty="0"/>
          </a:p>
        </p:txBody>
      </p:sp>
      <p:sp>
        <p:nvSpPr>
          <p:cNvPr id="21" name="Text 17"/>
          <p:cNvSpPr/>
          <p:nvPr/>
        </p:nvSpPr>
        <p:spPr>
          <a:xfrm>
            <a:off x="7959447" y="6592729"/>
            <a:ext cx="5846564" cy="7534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68"/>
              </a:lnSpc>
              <a:buNone/>
            </a:pPr>
            <a:r>
              <a:rPr lang="pt-BR" sz="1855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Um evento presencial, o candidato deverá fazer uma apresentação final ao público convidado.</a:t>
            </a:r>
            <a:endParaRPr lang="pt-BR" sz="1855" noProof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900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81282" y="3545919"/>
            <a:ext cx="6223159" cy="6444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76"/>
              </a:lnSpc>
              <a:buNone/>
            </a:pPr>
            <a:r>
              <a:rPr lang="pt-BR" sz="4061" b="1" noProof="0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Apoiadores da Premiação</a:t>
            </a:r>
            <a:endParaRPr lang="pt-BR" sz="4061" noProof="0" dirty="0"/>
          </a:p>
        </p:txBody>
      </p:sp>
      <p:sp>
        <p:nvSpPr>
          <p:cNvPr id="6" name="Shape 2"/>
          <p:cNvSpPr/>
          <p:nvPr/>
        </p:nvSpPr>
        <p:spPr>
          <a:xfrm>
            <a:off x="1681282" y="4538424"/>
            <a:ext cx="11267837" cy="3045857"/>
          </a:xfrm>
          <a:prstGeom prst="roundRect">
            <a:avLst>
              <a:gd name="adj" fmla="val 11428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7" name="Shape 3"/>
          <p:cNvSpPr/>
          <p:nvPr/>
        </p:nvSpPr>
        <p:spPr>
          <a:xfrm>
            <a:off x="1688902" y="4546044"/>
            <a:ext cx="11251406" cy="103608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8" name="Text 4"/>
          <p:cNvSpPr/>
          <p:nvPr/>
        </p:nvSpPr>
        <p:spPr>
          <a:xfrm>
            <a:off x="1922383" y="4692848"/>
            <a:ext cx="3282077" cy="3712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24"/>
              </a:lnSpc>
              <a:buNone/>
            </a:pPr>
            <a:r>
              <a:rPr lang="pt-BR" sz="1827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Revista </a:t>
            </a:r>
            <a:r>
              <a:rPr lang="pt-BR" sz="1827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MundoPM</a:t>
            </a:r>
            <a:endParaRPr lang="pt-BR" sz="1827" noProof="0" dirty="0"/>
          </a:p>
        </p:txBody>
      </p:sp>
      <p:sp>
        <p:nvSpPr>
          <p:cNvPr id="9" name="Text 5"/>
          <p:cNvSpPr/>
          <p:nvPr/>
        </p:nvSpPr>
        <p:spPr>
          <a:xfrm>
            <a:off x="5676186" y="4692848"/>
            <a:ext cx="3278267" cy="7424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24"/>
              </a:lnSpc>
              <a:buNone/>
            </a:pPr>
            <a:r>
              <a:rPr lang="pt-BR" sz="1827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IPA – Independent Project </a:t>
            </a:r>
            <a:r>
              <a:rPr lang="pt-BR" sz="1827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Analysis</a:t>
            </a:r>
            <a:endParaRPr lang="pt-BR" sz="1827" noProof="0" dirty="0"/>
          </a:p>
        </p:txBody>
      </p:sp>
      <p:sp>
        <p:nvSpPr>
          <p:cNvPr id="10" name="Text 6"/>
          <p:cNvSpPr/>
          <p:nvPr/>
        </p:nvSpPr>
        <p:spPr>
          <a:xfrm>
            <a:off x="9426178" y="4692848"/>
            <a:ext cx="3282077" cy="3712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24"/>
              </a:lnSpc>
              <a:buNone/>
            </a:pPr>
            <a:r>
              <a:rPr lang="pt-BR" sz="1827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PMOGA</a:t>
            </a:r>
            <a:endParaRPr lang="pt-BR" sz="1827" noProof="0" dirty="0"/>
          </a:p>
        </p:txBody>
      </p:sp>
      <p:sp>
        <p:nvSpPr>
          <p:cNvPr id="11" name="Shape 7"/>
          <p:cNvSpPr/>
          <p:nvPr/>
        </p:nvSpPr>
        <p:spPr>
          <a:xfrm>
            <a:off x="1688902" y="5582126"/>
            <a:ext cx="11251406" cy="66484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Text 8"/>
          <p:cNvSpPr/>
          <p:nvPr/>
        </p:nvSpPr>
        <p:spPr>
          <a:xfrm>
            <a:off x="1922383" y="5728930"/>
            <a:ext cx="3282077" cy="3712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24"/>
              </a:lnSpc>
              <a:buNone/>
            </a:pPr>
            <a:r>
              <a:rPr lang="pt-BR" sz="1827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SAFe</a:t>
            </a:r>
            <a:r>
              <a:rPr lang="pt-BR" sz="1827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Inc.</a:t>
            </a:r>
            <a:endParaRPr lang="pt-BR" sz="1827" noProof="0" dirty="0"/>
          </a:p>
        </p:txBody>
      </p:sp>
      <p:sp>
        <p:nvSpPr>
          <p:cNvPr id="13" name="Text 9"/>
          <p:cNvSpPr/>
          <p:nvPr/>
        </p:nvSpPr>
        <p:spPr>
          <a:xfrm>
            <a:off x="5676186" y="5728930"/>
            <a:ext cx="3278267" cy="3712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24"/>
              </a:lnSpc>
              <a:buNone/>
            </a:pPr>
            <a:r>
              <a:rPr lang="pt-BR" sz="1827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Adaptworks</a:t>
            </a:r>
            <a:endParaRPr lang="pt-BR" sz="1827" noProof="0" dirty="0"/>
          </a:p>
        </p:txBody>
      </p:sp>
      <p:sp>
        <p:nvSpPr>
          <p:cNvPr id="14" name="Text 10"/>
          <p:cNvSpPr/>
          <p:nvPr/>
        </p:nvSpPr>
        <p:spPr>
          <a:xfrm>
            <a:off x="9426178" y="5728930"/>
            <a:ext cx="3282077" cy="3712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24"/>
              </a:lnSpc>
              <a:buNone/>
            </a:pPr>
            <a:r>
              <a:rPr lang="pt-BR" sz="1827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ValueStreams.management</a:t>
            </a:r>
            <a:endParaRPr lang="pt-BR" sz="1827" noProof="0" dirty="0"/>
          </a:p>
        </p:txBody>
      </p:sp>
      <p:sp>
        <p:nvSpPr>
          <p:cNvPr id="15" name="Shape 11"/>
          <p:cNvSpPr/>
          <p:nvPr/>
        </p:nvSpPr>
        <p:spPr>
          <a:xfrm>
            <a:off x="1688902" y="6246971"/>
            <a:ext cx="11251406" cy="66484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6" name="Text 12"/>
          <p:cNvSpPr/>
          <p:nvPr/>
        </p:nvSpPr>
        <p:spPr>
          <a:xfrm>
            <a:off x="1922383" y="6393775"/>
            <a:ext cx="3282077" cy="3712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24"/>
              </a:lnSpc>
              <a:buNone/>
            </a:pPr>
            <a:r>
              <a:rPr lang="pt-BR" sz="1827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PMI-SP</a:t>
            </a:r>
            <a:endParaRPr lang="pt-BR" sz="1827" noProof="0" dirty="0"/>
          </a:p>
        </p:txBody>
      </p:sp>
      <p:sp>
        <p:nvSpPr>
          <p:cNvPr id="17" name="Text 13"/>
          <p:cNvSpPr/>
          <p:nvPr/>
        </p:nvSpPr>
        <p:spPr>
          <a:xfrm>
            <a:off x="5676186" y="6393775"/>
            <a:ext cx="3278267" cy="3712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24"/>
              </a:lnSpc>
              <a:buNone/>
            </a:pPr>
            <a:r>
              <a:rPr lang="pt-BR" sz="1827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IPMA-Brasil</a:t>
            </a:r>
            <a:endParaRPr lang="pt-BR" sz="1827" noProof="0" dirty="0"/>
          </a:p>
        </p:txBody>
      </p:sp>
      <p:sp>
        <p:nvSpPr>
          <p:cNvPr id="18" name="Text 14"/>
          <p:cNvSpPr/>
          <p:nvPr/>
        </p:nvSpPr>
        <p:spPr>
          <a:xfrm>
            <a:off x="9426178" y="6393775"/>
            <a:ext cx="3282077" cy="3712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24"/>
              </a:lnSpc>
              <a:buNone/>
            </a:pPr>
            <a:r>
              <a:rPr lang="pt-BR" sz="1827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SAFe</a:t>
            </a:r>
            <a:r>
              <a:rPr lang="pt-BR" sz="1827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Inc.</a:t>
            </a:r>
            <a:endParaRPr lang="pt-BR" sz="1827" noProof="0" dirty="0"/>
          </a:p>
        </p:txBody>
      </p:sp>
      <p:sp>
        <p:nvSpPr>
          <p:cNvPr id="19" name="Shape 15"/>
          <p:cNvSpPr/>
          <p:nvPr/>
        </p:nvSpPr>
        <p:spPr>
          <a:xfrm>
            <a:off x="1688902" y="6911816"/>
            <a:ext cx="11251406" cy="66484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0" name="Text 16"/>
          <p:cNvSpPr/>
          <p:nvPr/>
        </p:nvSpPr>
        <p:spPr>
          <a:xfrm>
            <a:off x="1922383" y="7058620"/>
            <a:ext cx="3282077" cy="3712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24"/>
              </a:lnSpc>
              <a:buNone/>
            </a:pPr>
            <a:r>
              <a:rPr lang="pt-BR" sz="1827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NTT DATA</a:t>
            </a:r>
            <a:endParaRPr lang="pt-BR" sz="1827" noProof="0" dirty="0"/>
          </a:p>
        </p:txBody>
      </p:sp>
      <p:sp>
        <p:nvSpPr>
          <p:cNvPr id="21" name="Text 17"/>
          <p:cNvSpPr/>
          <p:nvPr/>
        </p:nvSpPr>
        <p:spPr>
          <a:xfrm>
            <a:off x="5676186" y="7058620"/>
            <a:ext cx="3278267" cy="3712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24"/>
              </a:lnSpc>
              <a:buNone/>
            </a:pPr>
            <a:r>
              <a:rPr lang="pt-BR" sz="1827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ModernPMO</a:t>
            </a:r>
            <a:endParaRPr lang="pt-BR" sz="1827" noProof="0" dirty="0"/>
          </a:p>
        </p:txBody>
      </p:sp>
      <p:sp>
        <p:nvSpPr>
          <p:cNvPr id="22" name="Text 18"/>
          <p:cNvSpPr/>
          <p:nvPr/>
        </p:nvSpPr>
        <p:spPr>
          <a:xfrm>
            <a:off x="9426178" y="7058620"/>
            <a:ext cx="3282077" cy="3712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24"/>
              </a:lnSpc>
              <a:buNone/>
            </a:pPr>
            <a:r>
              <a:rPr lang="pt-BR" sz="1827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Universidades</a:t>
            </a:r>
            <a:endParaRPr lang="pt-BR" sz="1827" noProof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70533" y="1168718"/>
            <a:ext cx="4703088" cy="5430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76"/>
              </a:lnSpc>
              <a:buNone/>
            </a:pPr>
            <a:r>
              <a:rPr lang="pt-BR" sz="3421" b="1" noProof="0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Regras de Participação</a:t>
            </a:r>
            <a:endParaRPr lang="pt-BR" sz="3421" noProof="0" dirty="0"/>
          </a:p>
        </p:txBody>
      </p:sp>
      <p:sp>
        <p:nvSpPr>
          <p:cNvPr id="6" name="Shape 2"/>
          <p:cNvSpPr/>
          <p:nvPr/>
        </p:nvSpPr>
        <p:spPr>
          <a:xfrm>
            <a:off x="6170533" y="2004893"/>
            <a:ext cx="7775734" cy="1450777"/>
          </a:xfrm>
          <a:prstGeom prst="roundRect">
            <a:avLst>
              <a:gd name="adj" fmla="val 20212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7" name="Text 3"/>
          <p:cNvSpPr/>
          <p:nvPr/>
        </p:nvSpPr>
        <p:spPr>
          <a:xfrm>
            <a:off x="6388775" y="2223135"/>
            <a:ext cx="2171938" cy="2714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38"/>
              </a:lnSpc>
              <a:buNone/>
            </a:pPr>
            <a:r>
              <a:rPr lang="pt-BR" sz="1710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Elegibilidade</a:t>
            </a:r>
            <a:endParaRPr lang="pt-BR" sz="1710" noProof="0" dirty="0"/>
          </a:p>
        </p:txBody>
      </p:sp>
      <p:sp>
        <p:nvSpPr>
          <p:cNvPr id="8" name="Text 4"/>
          <p:cNvSpPr/>
          <p:nvPr/>
        </p:nvSpPr>
        <p:spPr>
          <a:xfrm>
            <a:off x="6388775" y="2611874"/>
            <a:ext cx="7339251" cy="6255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463"/>
              </a:lnSpc>
            </a:pPr>
            <a:r>
              <a:rPr lang="pt-BR" sz="1539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Todos os candidatos devem estar enquadrados </a:t>
            </a:r>
            <a:r>
              <a:rPr lang="pt-BR" sz="1539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nas regras de elegibilidade; caso contrário,</a:t>
            </a:r>
            <a:r>
              <a:rPr lang="pt-BR" sz="1539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serão automaticamente desclassificados. Baixar </a:t>
            </a:r>
            <a:r>
              <a:rPr lang="pt-BR" sz="1539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no site.</a:t>
            </a:r>
            <a:endParaRPr lang="pt-BR" sz="1539" noProof="0" dirty="0"/>
          </a:p>
        </p:txBody>
      </p:sp>
      <p:sp>
        <p:nvSpPr>
          <p:cNvPr id="9" name="Shape 5"/>
          <p:cNvSpPr/>
          <p:nvPr/>
        </p:nvSpPr>
        <p:spPr>
          <a:xfrm>
            <a:off x="6170533" y="3651052"/>
            <a:ext cx="7775734" cy="1137999"/>
          </a:xfrm>
          <a:prstGeom prst="roundRect">
            <a:avLst>
              <a:gd name="adj" fmla="val 25767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Text 6"/>
          <p:cNvSpPr/>
          <p:nvPr/>
        </p:nvSpPr>
        <p:spPr>
          <a:xfrm>
            <a:off x="6388775" y="3869293"/>
            <a:ext cx="2171938" cy="2714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38"/>
              </a:lnSpc>
              <a:buNone/>
            </a:pPr>
            <a:r>
              <a:rPr lang="pt-BR" sz="1710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Inscrição</a:t>
            </a:r>
            <a:endParaRPr lang="pt-BR" sz="1710" noProof="0" dirty="0"/>
          </a:p>
        </p:txBody>
      </p:sp>
      <p:sp>
        <p:nvSpPr>
          <p:cNvPr id="11" name="Text 7"/>
          <p:cNvSpPr/>
          <p:nvPr/>
        </p:nvSpPr>
        <p:spPr>
          <a:xfrm>
            <a:off x="6388775" y="4258032"/>
            <a:ext cx="7339251" cy="312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63"/>
              </a:lnSpc>
              <a:buNone/>
            </a:pPr>
            <a:r>
              <a:rPr lang="pt-BR" sz="1539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As inscrições devem, inequivocamente, ser enviadas no prazo estabelecido.</a:t>
            </a:r>
            <a:endParaRPr lang="pt-BR" sz="1539" noProof="0" dirty="0"/>
          </a:p>
        </p:txBody>
      </p:sp>
      <p:sp>
        <p:nvSpPr>
          <p:cNvPr id="12" name="Shape 8"/>
          <p:cNvSpPr/>
          <p:nvPr/>
        </p:nvSpPr>
        <p:spPr>
          <a:xfrm>
            <a:off x="6170533" y="4984432"/>
            <a:ext cx="7775734" cy="2683380"/>
          </a:xfrm>
          <a:prstGeom prst="roundRect">
            <a:avLst>
              <a:gd name="adj" fmla="val 14122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3" name="Text 9"/>
          <p:cNvSpPr/>
          <p:nvPr/>
        </p:nvSpPr>
        <p:spPr>
          <a:xfrm>
            <a:off x="6388775" y="5202674"/>
            <a:ext cx="2225040" cy="2714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38"/>
              </a:lnSpc>
              <a:buNone/>
            </a:pPr>
            <a:r>
              <a:rPr lang="pt-BR" sz="1710" b="1" noProof="0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Critérios de Avaliação</a:t>
            </a:r>
            <a:endParaRPr lang="pt-BR" sz="1710" noProof="0" dirty="0"/>
          </a:p>
        </p:txBody>
      </p:sp>
      <p:sp>
        <p:nvSpPr>
          <p:cNvPr id="14" name="Text 10"/>
          <p:cNvSpPr/>
          <p:nvPr/>
        </p:nvSpPr>
        <p:spPr>
          <a:xfrm>
            <a:off x="6388775" y="5591413"/>
            <a:ext cx="7339251" cy="12511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463"/>
              </a:lnSpc>
            </a:pPr>
            <a:r>
              <a:rPr lang="pt-BR" sz="1539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Um comitê avaliador é formado para analisar critérios </a:t>
            </a:r>
            <a:r>
              <a:rPr lang="pt-BR" sz="1539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relacionados às melhores práticas de mercado e aos critérios subjetivos. C</a:t>
            </a:r>
            <a:r>
              <a:rPr lang="pt-BR" sz="1539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ontudo</a:t>
            </a:r>
            <a:r>
              <a:rPr lang="pt-BR" sz="1539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, sempre prezamos pelos seguintes valores: ética, nível de qualidade, maturidade e governança, objetividade para alcançar resultados percebidos pelo cliente, evidências de indicadores de eficiência em gestão, nível de tecnologias aplicadas, reconhecimento de lideranças pelas equipes de trabalho.</a:t>
            </a:r>
            <a:endParaRPr lang="pt-BR" sz="1539" noProof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50437" y="3191708"/>
            <a:ext cx="6233755" cy="6858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pt-BR" sz="4320" b="1" noProof="0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Normas de Elegibilidade</a:t>
            </a:r>
            <a:endParaRPr lang="pt-BR" sz="4320" noProof="0" dirty="0"/>
          </a:p>
        </p:txBody>
      </p:sp>
      <p:sp>
        <p:nvSpPr>
          <p:cNvPr id="6" name="Text 2"/>
          <p:cNvSpPr/>
          <p:nvPr/>
        </p:nvSpPr>
        <p:spPr>
          <a:xfrm>
            <a:off x="6350437" y="4247793"/>
            <a:ext cx="7415927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Leia atentamente as normas e condições de elegibilidade dos candidatos no documento – </a:t>
            </a:r>
            <a:r>
              <a:rPr lang="pt-BR" sz="1944" u="sng" noProof="0" dirty="0">
                <a:solidFill>
                  <a:srgbClr val="16FFBB"/>
                </a:solidFill>
                <a:latin typeface="Barlow" pitchFamily="34" charset="0"/>
                <a:ea typeface="Barlow" pitchFamily="34" charset="-122"/>
                <a:cs typeface="Barlow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Normas de Elegibilidade</a:t>
            </a: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  <a:endParaRPr lang="pt-BR" sz="1944" noProof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50437" y="2067535"/>
            <a:ext cx="5486400" cy="6858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pt-BR" sz="4320" b="1" noProof="0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Candidatura</a:t>
            </a:r>
            <a:endParaRPr lang="pt-BR" sz="4320" noProof="0" dirty="0"/>
          </a:p>
        </p:txBody>
      </p:sp>
      <p:sp>
        <p:nvSpPr>
          <p:cNvPr id="6" name="Text 2"/>
          <p:cNvSpPr/>
          <p:nvPr/>
        </p:nvSpPr>
        <p:spPr>
          <a:xfrm>
            <a:off x="6350437" y="3123619"/>
            <a:ext cx="7415927" cy="3378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200" indent="-457200">
              <a:lnSpc>
                <a:spcPts val="3110"/>
              </a:lnSpc>
              <a:buFont typeface="+mj-lt"/>
              <a:buAutoNum type="arabicPeriod"/>
            </a:pP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Para </a:t>
            </a:r>
            <a:r>
              <a:rPr lang="en-US" sz="1944" b="1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se </a:t>
            </a:r>
            <a:r>
              <a:rPr lang="en-US" sz="1944" b="1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inscrever</a:t>
            </a:r>
            <a:r>
              <a:rPr lang="en-US" sz="1944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944" b="1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na</a:t>
            </a:r>
            <a:r>
              <a:rPr lang="en-US" sz="1944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premiação,</a:t>
            </a:r>
            <a:r>
              <a:rPr lang="en-US" sz="1944" b="1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 </a:t>
            </a:r>
            <a:r>
              <a:rPr lang="en-US" sz="1944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candidato</a:t>
            </a:r>
            <a:r>
              <a:rPr lang="en-US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deve </a:t>
            </a:r>
            <a:r>
              <a:rPr lang="en-US" sz="1944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apenas</a:t>
            </a:r>
            <a:r>
              <a:rPr lang="en-US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enviar o </a:t>
            </a:r>
            <a:r>
              <a:rPr lang="pt-BR" sz="1944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template</a:t>
            </a: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preenchido em formato PDF.</a:t>
            </a:r>
          </a:p>
          <a:p>
            <a:pPr marL="457200" indent="-457200">
              <a:lnSpc>
                <a:spcPts val="3110"/>
              </a:lnSpc>
              <a:buFont typeface="+mj-lt"/>
              <a:buAutoNum type="arabicPeriod"/>
            </a:pP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Durante as etapas da premia</a:t>
            </a:r>
            <a:r>
              <a:rPr lang="en-US" sz="1944" noProof="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ção</a:t>
            </a:r>
            <a:r>
              <a:rPr lang="en-US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,</a:t>
            </a:r>
            <a:r>
              <a:rPr lang="en-US" sz="1944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outros </a:t>
            </a:r>
            <a:r>
              <a:rPr lang="en-US" sz="1944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materiais</a:t>
            </a:r>
            <a:r>
              <a:rPr lang="en-US" sz="1944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, </a:t>
            </a:r>
            <a:r>
              <a:rPr lang="en-US" sz="1944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como</a:t>
            </a:r>
            <a:r>
              <a:rPr lang="en-US" sz="1944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944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vídeos</a:t>
            </a:r>
            <a:r>
              <a:rPr lang="en-US" sz="1944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, </a:t>
            </a:r>
            <a:r>
              <a:rPr lang="en-US" sz="1944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serão</a:t>
            </a:r>
            <a:r>
              <a:rPr lang="en-US" sz="1944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944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permitidos</a:t>
            </a:r>
            <a:r>
              <a:rPr lang="en-US" sz="1944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  <a:endParaRPr lang="pt-BR" sz="1944" noProof="0" dirty="0">
              <a:solidFill>
                <a:srgbClr val="E0E4E6"/>
              </a:solidFill>
              <a:latin typeface="Barlow" pitchFamily="34" charset="0"/>
              <a:ea typeface="Barlow" pitchFamily="34" charset="-122"/>
              <a:cs typeface="Barlow" pitchFamily="34" charset="-120"/>
            </a:endParaRPr>
          </a:p>
          <a:p>
            <a:pPr marL="457200" indent="-457200">
              <a:lnSpc>
                <a:spcPts val="3110"/>
              </a:lnSpc>
              <a:buFont typeface="+mj-lt"/>
              <a:buAutoNum type="arabicPeriod"/>
            </a:pP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 cada etapa da premiação, os candidatos receberão mais informações sobre seus objetivos. </a:t>
            </a:r>
          </a:p>
          <a:p>
            <a:pPr marL="457200" indent="-457200">
              <a:lnSpc>
                <a:spcPts val="3110"/>
              </a:lnSpc>
              <a:buFont typeface="+mj-lt"/>
              <a:buAutoNum type="arabicPeriod"/>
            </a:pP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Usar somente o email </a:t>
            </a:r>
            <a:r>
              <a:rPr lang="pt-BR" sz="1944" u="sng" noProof="0" dirty="0">
                <a:solidFill>
                  <a:srgbClr val="16FFBB"/>
                </a:solidFill>
                <a:latin typeface="Barlow" pitchFamily="34" charset="0"/>
                <a:ea typeface="Barlow" pitchFamily="34" charset="-122"/>
                <a:cs typeface="Barlow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premio@mundopm.com.br</a:t>
            </a:r>
            <a:r>
              <a:rPr lang="pt-BR" sz="1944" noProof="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para tratar questões da premiação.</a:t>
            </a:r>
            <a:endParaRPr lang="pt-BR" sz="1944" noProof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767</Words>
  <Application>Microsoft Office PowerPoint</Application>
  <PresentationFormat>Custom</PresentationFormat>
  <Paragraphs>106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Barlow</vt:lpstr>
      <vt:lpstr>Spline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Osmar Zózimo Junior</cp:lastModifiedBy>
  <cp:revision>10</cp:revision>
  <dcterms:created xsi:type="dcterms:W3CDTF">2024-08-20T14:30:12Z</dcterms:created>
  <dcterms:modified xsi:type="dcterms:W3CDTF">2026-05-14T09:12:00Z</dcterms:modified>
</cp:coreProperties>
</file>