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" y="6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C5318-7C78-4836-82C5-F9209FEEB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F9F696-8BF2-4558-9CC1-DA498F64E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F1A3C-73AF-4321-A774-6F8C42288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230B0-6061-4C40-9735-1596E265E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67746-CD21-4CA4-B7BD-081F87EF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7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1C04-947F-40C1-BFA8-D48E4BEE1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839B86-4F1E-4EC8-A85B-BBC2F1E79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2BCB6-65A2-4C74-835F-A7232B4C0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0746-7848-47A9-BC0C-4261390E8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5E349-301F-440E-BF9B-9F3DFDF24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8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68C84D-5613-4720-8BBE-B2B98F9D8E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C03866-7335-4CE2-8D91-6D44913E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DBE78-0748-4875-AC78-AE891C77E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7C6F6-39EE-440D-B0FC-24F77392D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534AC-7D46-4517-A984-BCF2BAE19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6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6EC0D-A5D9-4C9B-B033-7D34846D5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4C360-9BCF-4C52-BA85-677F20017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BCC6C-F37B-44CB-A9F7-4CD0312F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94560-AB1A-4836-99D1-A60988A9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FBBAF-CB82-4519-B19E-396E6EDF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2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C52EA-B4DC-44EB-9916-4544BA290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F8F48-B5E9-4ED5-968A-5CE18C474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31EBC-A955-4CD7-9721-55E3A11C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4A60E-BF11-436D-8EDE-DB5E6D209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84C35-4B4B-4143-9137-E2AF00650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49EB7-FE5E-4DD2-9A47-C2E1634F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04616-1933-4329-A69C-E0BC624D73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7BEE4C-7FEE-4873-BDE7-7A29C3298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1CDA1-151C-4EAB-8A8E-98372D88F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EC103-7BB8-4E95-8527-1783D60EF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80BC8-BAEF-4A57-8102-13BE67CF5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22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FDB26-D3DB-4474-BF43-78BF119E2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F4C79-5F50-4795-B2F2-0E5AD4093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33AFA5-CC14-413C-B096-FA6057527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7D61E-340A-4E87-AE72-F08F0A8750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83BE5C-CDEA-412C-A15F-FDF476EA1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B494F-424F-4CC7-A7CB-F507015A3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993A81-F4AC-4F0F-A597-BAE104040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198DB8-7A36-4E80-A844-51B84D328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7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B2CE0-8778-4B7E-BDAB-CBB949EC2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97D4B5-814B-42B8-8257-4A49FBC0C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164AE6-25F4-42C6-ADD5-92FAB8B61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0C176-F0DA-4464-B3D5-7AFA276BB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2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BF93FF-75D7-4B8B-AC63-6FB24857C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8C4F9C-F5CB-456F-A357-1C6C58CD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7AAF3-09F7-498C-BFC1-0FB5D5258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77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E5195-1E10-4C26-9F8B-BAD59A48B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766E8-0FCB-4D74-8BEB-B8E6C99A2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94851A-F964-4B1C-BA0C-0FB1333F5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5C2F71-1CEE-4D3F-9CBB-2F7865D0B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878BD-CEDD-4751-9C4F-9CF0BAADF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D8B4D-FC18-4E57-B10D-0028F9E8F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2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892C7-4FF0-4ED5-A824-91B62C52C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BE250-5F08-47E7-A2FB-203B94350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634792-6A0C-45D6-BC9F-4839F8139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EEEB9-52FC-424F-8D18-D3517FDC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7129D-ACDB-4233-94B1-C55C188A4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45A8F-1100-48C7-950B-F27C89DA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28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DBD247-5A5E-41D9-A23E-519567C9E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B268D-CFB0-49CE-8DD6-C6B39B88C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10B73-A73F-4670-AE4D-7033AD8179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63189-8BBA-4B0F-9FA3-E78D199DFABE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560F0-DEFD-496C-B852-E6AEF218E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2E7F1-BF16-4F4A-908B-2A83A3DECB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441A3-C927-4557-B234-2370E7B02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3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trophy with a blue and gold design&#10;&#10;AI-generated content may be incorrect.">
            <a:extLst>
              <a:ext uri="{FF2B5EF4-FFF2-40B4-BE49-F238E27FC236}">
                <a16:creationId xmlns:a16="http://schemas.microsoft.com/office/drawing/2014/main" id="{6D529042-1ED2-3275-F57F-38E3DCD81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" t="9493" r="7162"/>
          <a:stretch>
            <a:fillRect/>
          </a:stretch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5" y="-1524511"/>
            <a:ext cx="4592270" cy="12192001"/>
          </a:xfrm>
          <a:prstGeom prst="rect">
            <a:avLst/>
          </a:prstGeom>
          <a:gradFill>
            <a:gsLst>
              <a:gs pos="35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5800D-3DF7-C700-8782-0A4D008FCDAE}"/>
              </a:ext>
            </a:extLst>
          </p:cNvPr>
          <p:cNvSpPr txBox="1"/>
          <p:nvPr/>
        </p:nvSpPr>
        <p:spPr>
          <a:xfrm>
            <a:off x="404553" y="3091928"/>
            <a:ext cx="9078562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2025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10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ity with a trophy and a gold medal&#10;&#10;Description automatically generated with medium confidence">
            <a:extLst>
              <a:ext uri="{FF2B5EF4-FFF2-40B4-BE49-F238E27FC236}">
                <a16:creationId xmlns:a16="http://schemas.microsoft.com/office/drawing/2014/main" id="{F928D2AD-43B1-E00C-29BB-269425711A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77" t="9091" r="25429" b="-1"/>
          <a:stretch/>
        </p:blipFill>
        <p:spPr>
          <a:xfrm>
            <a:off x="3522468" y="10"/>
            <a:ext cx="8669532" cy="685799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14839E-EA06-4FE8-9F7F-5A1740C8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Identificação dos Candidatos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0D95D-1D9B-4B1C-9CE1-810E595DC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pt-BR" sz="1400" b="1">
                <a:solidFill>
                  <a:schemeClr val="bg1"/>
                </a:solidFill>
              </a:rPr>
              <a:t>Nome do Empresa:</a:t>
            </a:r>
            <a:endParaRPr lang="en-US" sz="1400" b="1">
              <a:solidFill>
                <a:schemeClr val="bg1"/>
              </a:solidFill>
            </a:endParaRPr>
          </a:p>
          <a:p>
            <a:r>
              <a:rPr lang="pt-BR" sz="1400" b="1">
                <a:solidFill>
                  <a:schemeClr val="bg1"/>
                </a:solidFill>
              </a:rPr>
              <a:t>Nome do Gerente de Projetos: </a:t>
            </a:r>
          </a:p>
          <a:p>
            <a:pPr lvl="1"/>
            <a:r>
              <a:rPr lang="pt-BR" sz="1400">
                <a:solidFill>
                  <a:schemeClr val="bg1"/>
                </a:solidFill>
              </a:rPr>
              <a:t>(aquele que vai receber o prêmio como profissional)</a:t>
            </a:r>
            <a:endParaRPr lang="en-US" sz="1400">
              <a:solidFill>
                <a:schemeClr val="bg1"/>
              </a:solidFill>
            </a:endParaRPr>
          </a:p>
          <a:p>
            <a:r>
              <a:rPr lang="pt-BR" sz="1400" b="1">
                <a:solidFill>
                  <a:schemeClr val="bg1"/>
                </a:solidFill>
              </a:rPr>
              <a:t>Nome do Representante da Empresa: </a:t>
            </a:r>
          </a:p>
          <a:p>
            <a:pPr lvl="1"/>
            <a:r>
              <a:rPr lang="pt-BR" sz="1400">
                <a:solidFill>
                  <a:schemeClr val="bg1"/>
                </a:solidFill>
              </a:rPr>
              <a:t>(aquele que vai receber o prêmio em nome da empresa)</a:t>
            </a:r>
            <a:endParaRPr lang="en-US" sz="1400">
              <a:solidFill>
                <a:schemeClr val="bg1"/>
              </a:solidFill>
            </a:endParaRPr>
          </a:p>
          <a:p>
            <a:r>
              <a:rPr lang="pt-BR" sz="1400">
                <a:solidFill>
                  <a:schemeClr val="bg1"/>
                </a:solidFill>
              </a:rPr>
              <a:t> </a:t>
            </a:r>
            <a:r>
              <a:rPr lang="pt-BR" sz="1400" b="1">
                <a:solidFill>
                  <a:schemeClr val="bg1"/>
                </a:solidFill>
              </a:rPr>
              <a:t>Dados para</a:t>
            </a:r>
            <a:r>
              <a:rPr lang="pt-BR" sz="1400">
                <a:solidFill>
                  <a:schemeClr val="bg1"/>
                </a:solidFill>
              </a:rPr>
              <a:t> </a:t>
            </a:r>
            <a:r>
              <a:rPr lang="pt-BR" sz="1400" b="1">
                <a:solidFill>
                  <a:schemeClr val="bg1"/>
                </a:solidFill>
              </a:rPr>
              <a:t>Contato: </a:t>
            </a:r>
          </a:p>
          <a:p>
            <a:pPr lvl="1"/>
            <a:r>
              <a:rPr lang="pt-BR" sz="1400">
                <a:solidFill>
                  <a:schemeClr val="bg1"/>
                </a:solidFill>
              </a:rPr>
              <a:t>Fone fixo e Mobile; Email dos candidatos; Endereço da Empresa; Departamento</a:t>
            </a:r>
            <a:r>
              <a:rPr lang="en-US" sz="140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218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!!Rectangle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ity with a trophy and a gold medal&#10;&#10;Description automatically generated with medium confidence">
            <a:extLst>
              <a:ext uri="{FF2B5EF4-FFF2-40B4-BE49-F238E27FC236}">
                <a16:creationId xmlns:a16="http://schemas.microsoft.com/office/drawing/2014/main" id="{BF7A09DE-7DD7-8E01-F749-5818F5605D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747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672035-722D-4FCB-99C1-49D2C75F1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r>
              <a:rPr lang="pt-BR" sz="5000">
                <a:solidFill>
                  <a:schemeClr val="bg1"/>
                </a:solidFill>
              </a:rPr>
              <a:t>Identificação do Projeto / PMO</a:t>
            </a:r>
            <a:endParaRPr lang="en-US" sz="5000">
              <a:solidFill>
                <a:schemeClr val="bg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D3AD1-5A70-41A9-AE38-5284E458E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sz="1600">
                <a:solidFill>
                  <a:schemeClr val="bg1"/>
                </a:solidFill>
              </a:rPr>
              <a:t>Título do Projeto/PMO/Trabalho </a:t>
            </a:r>
            <a:r>
              <a:rPr lang="en-US" sz="1600">
                <a:solidFill>
                  <a:schemeClr val="bg1"/>
                </a:solidFill>
              </a:rPr>
              <a:t>Acadêmico</a:t>
            </a:r>
            <a:r>
              <a:rPr lang="pt-BR" sz="1600">
                <a:solidFill>
                  <a:schemeClr val="bg1"/>
                </a:solidFill>
              </a:rPr>
              <a:t>:</a:t>
            </a:r>
            <a:endParaRPr lang="en-US" sz="160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1600">
                <a:solidFill>
                  <a:schemeClr val="bg1"/>
                </a:solidFill>
              </a:rPr>
              <a:t>Categoria da Premiação: </a:t>
            </a:r>
          </a:p>
          <a:p>
            <a:pPr marL="457200" lvl="1" indent="0">
              <a:buNone/>
            </a:pPr>
            <a:r>
              <a:rPr lang="pt-BR" sz="1600" i="1">
                <a:solidFill>
                  <a:schemeClr val="bg1"/>
                </a:solidFill>
              </a:rPr>
              <a:t>(Projeto Corporativo, Inovador, Acadêmico, ou PMO)</a:t>
            </a:r>
            <a:endParaRPr lang="en-US" sz="1600" i="1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1600">
                <a:solidFill>
                  <a:schemeClr val="bg1"/>
                </a:solidFill>
              </a:rPr>
              <a:t>Porte do Projeto/PMO: </a:t>
            </a:r>
          </a:p>
          <a:p>
            <a:pPr marL="457200" lvl="1" indent="0">
              <a:buNone/>
            </a:pPr>
            <a:r>
              <a:rPr lang="pt-BR" sz="1600" i="1">
                <a:solidFill>
                  <a:schemeClr val="bg1"/>
                </a:solidFill>
              </a:rPr>
              <a:t>(pequeno/médio/grande)</a:t>
            </a:r>
            <a:endParaRPr lang="en-US" sz="1600" i="1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1600">
                <a:solidFill>
                  <a:schemeClr val="bg1"/>
                </a:solidFill>
              </a:rPr>
              <a:t>Tamanho da Equipe do Projeto/PMO:</a:t>
            </a:r>
            <a:endParaRPr lang="en-US" sz="160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1600">
                <a:solidFill>
                  <a:schemeClr val="bg1"/>
                </a:solidFill>
              </a:rPr>
              <a:t>Ramo de Atividade da Empresa: </a:t>
            </a:r>
            <a:endParaRPr lang="en-US" sz="160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1600">
                <a:solidFill>
                  <a:schemeClr val="bg1"/>
                </a:solidFill>
              </a:rPr>
              <a:t>Cidade/Local do Projeto/PMO:</a:t>
            </a:r>
            <a:endParaRPr lang="en-US" sz="1600">
              <a:solidFill>
                <a:schemeClr val="bg1"/>
              </a:solidFill>
            </a:endParaRPr>
          </a:p>
          <a:p>
            <a:endParaRPr lang="en-US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760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5EEA6D-864B-45E8-9A2F-CF6BA97C5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en-US" sz="4200" dirty="0" err="1"/>
              <a:t>Contextualizar</a:t>
            </a:r>
            <a:r>
              <a:rPr lang="en-US" sz="4200" dirty="0"/>
              <a:t> o </a:t>
            </a:r>
            <a:r>
              <a:rPr lang="en-US" sz="4200" dirty="0" err="1"/>
              <a:t>Projeto</a:t>
            </a:r>
            <a:r>
              <a:rPr lang="en-US" sz="4200" dirty="0"/>
              <a:t>/PMO</a:t>
            </a:r>
            <a:br>
              <a:rPr lang="en-US" sz="4200" dirty="0"/>
            </a:br>
            <a:r>
              <a:rPr lang="en-US" sz="1400" dirty="0"/>
              <a:t>*Trabalho </a:t>
            </a:r>
            <a:r>
              <a:rPr lang="en-US" sz="1400" dirty="0" err="1"/>
              <a:t>Acadêmico</a:t>
            </a:r>
            <a:r>
              <a:rPr lang="en-US" sz="1400" dirty="0"/>
              <a:t> </a:t>
            </a:r>
            <a:r>
              <a:rPr lang="en-US" sz="1400" dirty="0" err="1"/>
              <a:t>finaliza</a:t>
            </a:r>
            <a:r>
              <a:rPr lang="en-US" sz="1400" dirty="0"/>
              <a:t> aqui! 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93884-79DB-495E-A6FD-0201C2D65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4798577"/>
            <a:ext cx="6894576" cy="1428487"/>
          </a:xfrm>
        </p:spPr>
        <p:txBody>
          <a:bodyPr anchor="t"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sz="1500" b="1" dirty="0"/>
              <a:t>OBJETIVO:</a:t>
            </a:r>
            <a:endParaRPr lang="en-US" sz="1500" dirty="0"/>
          </a:p>
          <a:p>
            <a:pPr lvl="1"/>
            <a:r>
              <a:rPr lang="pt-BR" sz="1500" dirty="0"/>
              <a:t>Elencar os principais objetivos do projeto/PMO:</a:t>
            </a:r>
            <a:endParaRPr lang="en-US" sz="1500" dirty="0"/>
          </a:p>
          <a:p>
            <a:pPr lvl="1"/>
            <a:r>
              <a:rPr lang="pt-BR" sz="1500" dirty="0"/>
              <a:t>Delimitar o contexto de atuação do projeto/PMO:</a:t>
            </a:r>
            <a:endParaRPr lang="en-US" sz="1500" dirty="0"/>
          </a:p>
          <a:p>
            <a:pPr lvl="1"/>
            <a:r>
              <a:rPr lang="pt-BR" sz="1500" dirty="0"/>
              <a:t>Sintetizar resultados, benefícios, escopo, prazo, orçamento, equipe, estrutura do projeto/PMO:</a:t>
            </a:r>
            <a:endParaRPr lang="en-US" sz="1500" dirty="0"/>
          </a:p>
          <a:p>
            <a:pPr marL="0" indent="0">
              <a:buNone/>
            </a:pPr>
            <a:r>
              <a:rPr lang="en-US" sz="1600" b="1" i="1" dirty="0"/>
              <a:t>*Trabalho </a:t>
            </a:r>
            <a:r>
              <a:rPr lang="en-US" sz="1600" b="1" i="1" dirty="0" err="1"/>
              <a:t>Acadêmico</a:t>
            </a:r>
            <a:r>
              <a:rPr lang="en-US" sz="1600" b="1" i="1" dirty="0"/>
              <a:t> </a:t>
            </a:r>
            <a:r>
              <a:rPr lang="en-US" sz="1600" b="1" i="1" dirty="0" err="1"/>
              <a:t>apenas</a:t>
            </a:r>
            <a:r>
              <a:rPr lang="en-US" sz="1600" b="1" i="1" dirty="0"/>
              <a:t> enviar o </a:t>
            </a:r>
            <a:r>
              <a:rPr lang="en-US" sz="1600" b="1" i="1" dirty="0" err="1"/>
              <a:t>arquivo</a:t>
            </a:r>
            <a:r>
              <a:rPr lang="en-US" sz="1600" b="1" i="1" dirty="0"/>
              <a:t> PDF do trabalho.</a:t>
            </a:r>
            <a:endParaRPr lang="en-US" sz="1500" b="1" i="1" dirty="0"/>
          </a:p>
        </p:txBody>
      </p:sp>
    </p:spTree>
    <p:extLst>
      <p:ext uri="{BB962C8B-B14F-4D97-AF65-F5344CB8AC3E}">
        <p14:creationId xmlns:p14="http://schemas.microsoft.com/office/powerpoint/2010/main" val="1640642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5EEA6D-864B-45E8-9A2F-CF6BA97C5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en-US" sz="4200"/>
              <a:t>Contextualizar o Projeto/PMO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93884-79DB-495E-A6FD-0201C2D65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4798577"/>
            <a:ext cx="6894576" cy="1428487"/>
          </a:xfrm>
        </p:spPr>
        <p:txBody>
          <a:bodyPr anchor="t"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pt-BR" sz="1200" b="1"/>
              <a:t>GESTÃO:</a:t>
            </a:r>
            <a:endParaRPr lang="en-US" sz="1200"/>
          </a:p>
          <a:p>
            <a:pPr lvl="1"/>
            <a:r>
              <a:rPr lang="pt-BR" sz="1200"/>
              <a:t>Citar as principais práticas de gestão aplicadas pelo projeto/PMO</a:t>
            </a:r>
            <a:endParaRPr lang="en-US" sz="1200"/>
          </a:p>
          <a:p>
            <a:pPr lvl="2"/>
            <a:r>
              <a:rPr lang="pt-BR" sz="1200"/>
              <a:t>Focar nos modelos de gestão de pessoas, estratégia, portfólio, objetivos, riscos, planejamento e etc:</a:t>
            </a:r>
            <a:endParaRPr lang="en-US" sz="1200"/>
          </a:p>
          <a:p>
            <a:pPr lvl="1"/>
            <a:r>
              <a:rPr lang="pt-BR" sz="1200"/>
              <a:t>Elencar sistemas de software utilizados pelo projeto/PMO</a:t>
            </a:r>
          </a:p>
          <a:p>
            <a:pPr lvl="1"/>
            <a:r>
              <a:rPr lang="pt-BR" sz="1200"/>
              <a:t>Representar esquematicamente seus processos de trabalho e customizações</a:t>
            </a:r>
            <a:endParaRPr lang="en-US" sz="1200"/>
          </a:p>
          <a:p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11897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5EEA6D-864B-45E8-9A2F-CF6BA97C5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en-US" sz="4200"/>
              <a:t>Contextualizar o Projeto/PMO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93884-79DB-495E-A6FD-0201C2D65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4798577"/>
            <a:ext cx="6894576" cy="1428487"/>
          </a:xfrm>
        </p:spPr>
        <p:txBody>
          <a:bodyPr anchor="t"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pt-BR" sz="1500" b="1"/>
              <a:t>RESULTADO:</a:t>
            </a:r>
            <a:endParaRPr lang="en-US" sz="1500"/>
          </a:p>
          <a:p>
            <a:pPr lvl="1"/>
            <a:r>
              <a:rPr lang="pt-BR" sz="1500"/>
              <a:t>Exemplificar impacto do resultado do projeto/PMO:</a:t>
            </a:r>
            <a:endParaRPr lang="en-US" sz="1500"/>
          </a:p>
          <a:p>
            <a:pPr lvl="1"/>
            <a:r>
              <a:rPr lang="pt-BR" sz="1500"/>
              <a:t>Quantificar o resultado do projeto/PMO para o negócio da organização:</a:t>
            </a:r>
            <a:endParaRPr lang="en-US" sz="1500"/>
          </a:p>
          <a:p>
            <a:pPr lvl="1"/>
            <a:r>
              <a:rPr lang="pt-BR" sz="1500"/>
              <a:t>Caracterizar importância do projeto/PMO para os negócios da organização:</a:t>
            </a:r>
          </a:p>
          <a:p>
            <a:pPr lvl="1"/>
            <a:r>
              <a:rPr lang="pt-BR" sz="1500"/>
              <a:t>Depoimentos da alta administração:</a:t>
            </a:r>
            <a:endParaRPr lang="en-US" sz="1500"/>
          </a:p>
          <a:p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997558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ED1581-EE81-4F64-90EF-FD24DAB06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en-US" sz="4200"/>
              <a:t>Características do Projeto</a:t>
            </a:r>
            <a:br>
              <a:rPr lang="en-US" sz="4200"/>
            </a:br>
            <a:r>
              <a:rPr lang="en-US" sz="4200"/>
              <a:t>(PMO)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4E076-91EF-4DE6-985A-3439AFFDC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4798577"/>
            <a:ext cx="6894576" cy="1428487"/>
          </a:xfrm>
        </p:spPr>
        <p:txBody>
          <a:bodyPr anchor="t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500" b="1"/>
              <a:t>Retratar</a:t>
            </a:r>
            <a:r>
              <a:rPr lang="en-US" sz="1500"/>
              <a:t> os desafios superados e as conquistas do projetos/PMO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500" b="1"/>
              <a:t>Retratar</a:t>
            </a:r>
            <a:r>
              <a:rPr lang="en-US" sz="1500"/>
              <a:t> casos de reconhecimento organizacional (alta administração) do benefício/valor gerado pelo projetos/PMO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500" b="1"/>
              <a:t>Retratar</a:t>
            </a:r>
            <a:r>
              <a:rPr lang="en-US" sz="1500"/>
              <a:t> capacidade de liderança, habilidades de equipe, sistematizar gestão e aplicação de conhecimento multidisciplinary e agilidade</a:t>
            </a:r>
          </a:p>
        </p:txBody>
      </p:sp>
    </p:spTree>
    <p:extLst>
      <p:ext uri="{BB962C8B-B14F-4D97-AF65-F5344CB8AC3E}">
        <p14:creationId xmlns:p14="http://schemas.microsoft.com/office/powerpoint/2010/main" val="433933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414F14-3EE8-4B53-B7CF-DBA1158E7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en-US" sz="4600"/>
              <a:t>Originalidade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8129-B112-450B-ADE0-366D0E616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4798577"/>
            <a:ext cx="6894576" cy="142848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700" b="1"/>
              <a:t>Representar esquematicamente </a:t>
            </a:r>
            <a:r>
              <a:rPr lang="en-US" sz="1700"/>
              <a:t>e/ou descrever aspectos de originalidade e especificidades do protejo/PMO</a:t>
            </a:r>
          </a:p>
          <a:p>
            <a:pPr lvl="1"/>
            <a:r>
              <a:rPr lang="en-US" sz="1700"/>
              <a:t>Adaptações ao contexto, flexibilidades, abordagens, escopo, equipe, colaboração, inovação, contrato, prazo, stakeholders, softwares, gestão, recursos, etc.</a:t>
            </a:r>
          </a:p>
        </p:txBody>
      </p:sp>
    </p:spTree>
    <p:extLst>
      <p:ext uri="{BB962C8B-B14F-4D97-AF65-F5344CB8AC3E}">
        <p14:creationId xmlns:p14="http://schemas.microsoft.com/office/powerpoint/2010/main" val="2914336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390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Identificação dos Candidatos</vt:lpstr>
      <vt:lpstr>Identificação do Projeto / PMO</vt:lpstr>
      <vt:lpstr>Contextualizar o Projeto/PMO *Trabalho Acadêmico finaliza aqui! </vt:lpstr>
      <vt:lpstr>Contextualizar o Projeto/PMO</vt:lpstr>
      <vt:lpstr>Contextualizar o Projeto/PMO</vt:lpstr>
      <vt:lpstr>Características do Projeto (PMO)</vt:lpstr>
      <vt:lpstr>Originalidade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Projeto/PMO</dc:title>
  <dc:creator>osmar zozimo</dc:creator>
  <cp:lastModifiedBy>Osmar Zózimo Junior</cp:lastModifiedBy>
  <cp:revision>12</cp:revision>
  <dcterms:created xsi:type="dcterms:W3CDTF">2020-08-04T13:10:11Z</dcterms:created>
  <dcterms:modified xsi:type="dcterms:W3CDTF">2025-08-14T13:32:40Z</dcterms:modified>
</cp:coreProperties>
</file>